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6"/>
  </p:notesMasterIdLst>
  <p:sldIdLst>
    <p:sldId id="273" r:id="rId2"/>
    <p:sldId id="274" r:id="rId3"/>
    <p:sldId id="275" r:id="rId4"/>
    <p:sldId id="276" r:id="rId5"/>
  </p:sldIdLst>
  <p:sldSz cx="9144000" cy="5143500" type="screen16x9"/>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tte Hagensen" initials="JH" lastIdx="1" clrIdx="0">
    <p:extLst>
      <p:ext uri="{19B8F6BF-5375-455C-9EA6-DF929625EA0E}">
        <p15:presenceInfo xmlns:p15="http://schemas.microsoft.com/office/powerpoint/2012/main" userId="90c0f61954492c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350" autoAdjust="0"/>
  </p:normalViewPr>
  <p:slideViewPr>
    <p:cSldViewPr snapToGrid="0">
      <p:cViewPr varScale="1">
        <p:scale>
          <a:sx n="67" d="100"/>
          <a:sy n="67" d="100"/>
        </p:scale>
        <p:origin x="15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1"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n-US" sz="4400" b="0" strike="noStrike" spc="-1">
                <a:latin typeface="Arial"/>
              </a:rPr>
              <a:t>Click to move the slide</a:t>
            </a:r>
          </a:p>
        </p:txBody>
      </p:sp>
      <p:sp>
        <p:nvSpPr>
          <p:cNvPr id="382"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383" name="PlaceHolder 3"/>
          <p:cNvSpPr>
            <a:spLocks noGrp="1"/>
          </p:cNvSpPr>
          <p:nvPr>
            <p:ph type="hdr"/>
          </p:nvPr>
        </p:nvSpPr>
        <p:spPr>
          <a:xfrm>
            <a:off x="0" y="0"/>
            <a:ext cx="3280320" cy="534240"/>
          </a:xfrm>
          <a:prstGeom prst="rect">
            <a:avLst/>
          </a:prstGeom>
        </p:spPr>
        <p:txBody>
          <a:bodyPr lIns="0" tIns="0" rIns="0" bIns="0"/>
          <a:lstStyle/>
          <a:p>
            <a:r>
              <a:rPr lang="en-US" sz="1400" b="0" strike="noStrike" spc="-1">
                <a:latin typeface="Times New Roman"/>
              </a:rPr>
              <a:t> </a:t>
            </a:r>
          </a:p>
        </p:txBody>
      </p:sp>
      <p:sp>
        <p:nvSpPr>
          <p:cNvPr id="384" name="PlaceHolder 4"/>
          <p:cNvSpPr>
            <a:spLocks noGrp="1"/>
          </p:cNvSpPr>
          <p:nvPr>
            <p:ph type="dt"/>
          </p:nvPr>
        </p:nvSpPr>
        <p:spPr>
          <a:xfrm>
            <a:off x="4279320" y="0"/>
            <a:ext cx="3280320" cy="534240"/>
          </a:xfrm>
          <a:prstGeom prst="rect">
            <a:avLst/>
          </a:prstGeom>
        </p:spPr>
        <p:txBody>
          <a:bodyPr lIns="0" tIns="0" rIns="0" bIns="0"/>
          <a:lstStyle/>
          <a:p>
            <a:pPr algn="r"/>
            <a:r>
              <a:rPr lang="en-US" sz="1400" b="0" strike="noStrike" spc="-1">
                <a:latin typeface="Times New Roman"/>
              </a:rPr>
              <a:t> </a:t>
            </a:r>
          </a:p>
        </p:txBody>
      </p:sp>
      <p:sp>
        <p:nvSpPr>
          <p:cNvPr id="385" name="PlaceHolder 5"/>
          <p:cNvSpPr>
            <a:spLocks noGrp="1"/>
          </p:cNvSpPr>
          <p:nvPr>
            <p:ph type="ftr"/>
          </p:nvPr>
        </p:nvSpPr>
        <p:spPr>
          <a:xfrm>
            <a:off x="0" y="10157400"/>
            <a:ext cx="3280320" cy="534240"/>
          </a:xfrm>
          <a:prstGeom prst="rect">
            <a:avLst/>
          </a:prstGeom>
        </p:spPr>
        <p:txBody>
          <a:bodyPr lIns="0" tIns="0" rIns="0" bIns="0" anchor="b"/>
          <a:lstStyle/>
          <a:p>
            <a:r>
              <a:rPr lang="en-US" sz="1400" b="0" strike="noStrike" spc="-1">
                <a:latin typeface="Times New Roman"/>
              </a:rPr>
              <a:t> </a:t>
            </a:r>
          </a:p>
        </p:txBody>
      </p:sp>
      <p:sp>
        <p:nvSpPr>
          <p:cNvPr id="386" name="PlaceHolder 6"/>
          <p:cNvSpPr>
            <a:spLocks noGrp="1"/>
          </p:cNvSpPr>
          <p:nvPr>
            <p:ph type="sldNum"/>
          </p:nvPr>
        </p:nvSpPr>
        <p:spPr>
          <a:xfrm>
            <a:off x="4279320" y="10157400"/>
            <a:ext cx="3280320" cy="534240"/>
          </a:xfrm>
          <a:prstGeom prst="rect">
            <a:avLst/>
          </a:prstGeom>
        </p:spPr>
        <p:txBody>
          <a:bodyPr lIns="0" tIns="0" rIns="0" bIns="0" anchor="b"/>
          <a:lstStyle/>
          <a:p>
            <a:pPr algn="r"/>
            <a:fld id="{B3C9E498-70E1-4281-B068-0C82F0319CE7}" type="slidenum">
              <a:rPr lang="en-US" sz="1400" b="0" strike="noStrike" spc="-1">
                <a:latin typeface="Times New Roman"/>
              </a:rPr>
              <a:t>‹nr.›</a:t>
            </a:fld>
            <a:endParaRPr lang="en-US" sz="1400" b="0" strike="noStrike" spc="-1">
              <a:latin typeface="Times New Roman"/>
            </a:endParaRPr>
          </a:p>
        </p:txBody>
      </p:sp>
    </p:spTree>
    <p:extLst>
      <p:ext uri="{BB962C8B-B14F-4D97-AF65-F5344CB8AC3E}">
        <p14:creationId xmlns:p14="http://schemas.microsoft.com/office/powerpoint/2010/main" val="380538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17488" y="812800"/>
            <a:ext cx="7124700" cy="4008438"/>
          </a:xfrm>
        </p:spPr>
      </p:sp>
      <p:sp>
        <p:nvSpPr>
          <p:cNvPr id="3" name="Pladsholder til noter 2"/>
          <p:cNvSpPr>
            <a:spLocks noGrp="1"/>
          </p:cNvSpPr>
          <p:nvPr>
            <p:ph type="body" idx="1"/>
          </p:nvPr>
        </p:nvSpPr>
        <p:spPr/>
        <p:txBody>
          <a:bodyPr/>
          <a:lstStyle/>
          <a:p>
            <a:r>
              <a:rPr lang="da-DK" dirty="0"/>
              <a:t>Eksempel på ugeprogram for tømrere. </a:t>
            </a:r>
          </a:p>
          <a:p>
            <a:endParaRPr lang="da-DK" dirty="0"/>
          </a:p>
          <a:p>
            <a:r>
              <a:rPr lang="da-DK" dirty="0"/>
              <a:t>Praktisk opgave i værksted fx med isolering med hørisolering, og brug af forskellige materialer som CLT træ, eg, lærk m.fl. træsorter samt kernetræ med lang holdbarhed, kork, papiruldsisolering, træfiberisolering, træfiberplader og evt. ålegræsisolering mv. samt linolie, værk, halm og evt. lerpuds, forskellige slags kalk, mv. </a:t>
            </a:r>
          </a:p>
          <a:p>
            <a:endParaRPr lang="da-DK" dirty="0"/>
          </a:p>
          <a:p>
            <a:r>
              <a:rPr lang="da-DK" dirty="0"/>
              <a:t>En materialekasse kan bestilles hos Egen Vinding og Datter – se www.bæredygtigtbyggeri.dk </a:t>
            </a:r>
          </a:p>
          <a:p>
            <a:endParaRPr lang="da-DK" dirty="0"/>
          </a:p>
          <a:p>
            <a:r>
              <a:rPr lang="da-DK" dirty="0"/>
              <a:t>Opgavebazar beskrives i præsentationen: Konstruktioner </a:t>
            </a:r>
          </a:p>
        </p:txBody>
      </p:sp>
      <p:sp>
        <p:nvSpPr>
          <p:cNvPr id="4" name="Pladsholder til slidenummer 3"/>
          <p:cNvSpPr>
            <a:spLocks noGrp="1"/>
          </p:cNvSpPr>
          <p:nvPr>
            <p:ph type="sldNum"/>
          </p:nvPr>
        </p:nvSpPr>
        <p:spPr/>
        <p:txBody>
          <a:bodyPr/>
          <a:lstStyle/>
          <a:p>
            <a:pPr algn="r"/>
            <a:fld id="{B3C9E498-70E1-4281-B068-0C82F0319CE7}" type="slidenum">
              <a:rPr lang="en-US" sz="1400" b="0" strike="noStrike" spc="-1" smtClean="0">
                <a:latin typeface="Times New Roman"/>
              </a:rPr>
              <a:t>1</a:t>
            </a:fld>
            <a:endParaRPr lang="en-US" sz="1400" b="0" strike="noStrike" spc="-1">
              <a:latin typeface="Times New Roman"/>
            </a:endParaRPr>
          </a:p>
        </p:txBody>
      </p:sp>
    </p:spTree>
    <p:extLst>
      <p:ext uri="{BB962C8B-B14F-4D97-AF65-F5344CB8AC3E}">
        <p14:creationId xmlns:p14="http://schemas.microsoft.com/office/powerpoint/2010/main" val="363600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17488" y="812800"/>
            <a:ext cx="7124700" cy="4008438"/>
          </a:xfrm>
        </p:spPr>
      </p:sp>
      <p:sp>
        <p:nvSpPr>
          <p:cNvPr id="3" name="Pladsholder til noter 2"/>
          <p:cNvSpPr>
            <a:spLocks noGrp="1"/>
          </p:cNvSpPr>
          <p:nvPr>
            <p:ph type="body" idx="1"/>
          </p:nvPr>
        </p:nvSpPr>
        <p:spPr/>
        <p:txBody>
          <a:bodyPr/>
          <a:lstStyle/>
          <a:p>
            <a:r>
              <a:rPr lang="da-DK" dirty="0"/>
              <a:t>Eksempel på ugeprogram for snedkere. </a:t>
            </a:r>
          </a:p>
          <a:p>
            <a:endParaRPr lang="da-DK" dirty="0"/>
          </a:p>
          <a:p>
            <a:r>
              <a:rPr lang="da-DK" dirty="0"/>
              <a:t>Praktisk opgave i værksted fx med udlusning, og brug af forskellige materialer som CLT træ, eg, lærk m.fl. træsorter samt kernetræ med lang holdbarhed, kork, papiruldsisolering, træfiberisolering, træfiberplader og evt. ålegræsisolering mv. samt linolie, værk, halm og evt. lerpuds, forskellige slags kalk, mv. </a:t>
            </a:r>
          </a:p>
          <a:p>
            <a:endParaRPr lang="da-DK" dirty="0"/>
          </a:p>
          <a:p>
            <a:r>
              <a:rPr lang="da-DK" dirty="0"/>
              <a:t>En materialekasse kan bestilles hos Egen Vinding og Datter – se www.bæredygtigtbyggeri.dk/</a:t>
            </a:r>
          </a:p>
          <a:p>
            <a:endParaRPr lang="da-DK" dirty="0"/>
          </a:p>
          <a:p>
            <a:r>
              <a:rPr lang="da-DK" dirty="0"/>
              <a:t>Opgavebazar beskrives i præsentationen: Konstruktioner </a:t>
            </a:r>
          </a:p>
        </p:txBody>
      </p:sp>
      <p:sp>
        <p:nvSpPr>
          <p:cNvPr id="4" name="Pladsholder til slidenummer 3"/>
          <p:cNvSpPr>
            <a:spLocks noGrp="1"/>
          </p:cNvSpPr>
          <p:nvPr>
            <p:ph type="sldNum"/>
          </p:nvPr>
        </p:nvSpPr>
        <p:spPr/>
        <p:txBody>
          <a:bodyPr/>
          <a:lstStyle/>
          <a:p>
            <a:pPr algn="r"/>
            <a:fld id="{B3C9E498-70E1-4281-B068-0C82F0319CE7}"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425023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17488" y="812800"/>
            <a:ext cx="7124700" cy="4008438"/>
          </a:xfrm>
        </p:spPr>
      </p:sp>
      <p:sp>
        <p:nvSpPr>
          <p:cNvPr id="3" name="Pladsholder til noter 2"/>
          <p:cNvSpPr>
            <a:spLocks noGrp="1"/>
          </p:cNvSpPr>
          <p:nvPr>
            <p:ph type="body" idx="1"/>
          </p:nvPr>
        </p:nvSpPr>
        <p:spPr/>
        <p:txBody>
          <a:bodyPr/>
          <a:lstStyle/>
          <a:p>
            <a:r>
              <a:rPr lang="da-DK" dirty="0"/>
              <a:t>Eksempel på ugeprogram for murere. </a:t>
            </a:r>
          </a:p>
          <a:p>
            <a:endParaRPr lang="da-DK" dirty="0"/>
          </a:p>
          <a:p>
            <a:r>
              <a:rPr lang="da-DK" dirty="0"/>
              <a:t>Praktisk opgave i værksted fx med lersten, lerpuds, ler- og kalkmørtel. Præsenter også forskellige materialer som CLT træ, eg, lærk m.fl. træsorter samt kernetræ med lang holdbarhed, kork, papiruldsisolering, træfiberisolering, træfiberplader og evt. ålegræsisolering mv. samt linolie, værk, halm mv. </a:t>
            </a:r>
          </a:p>
          <a:p>
            <a:endParaRPr lang="da-DK" dirty="0"/>
          </a:p>
          <a:p>
            <a:r>
              <a:rPr lang="da-DK" dirty="0"/>
              <a:t>En materialekasse kan bestilles hos Egen Vinding og Datter – se www.bæredygtigtbyggeri.dk </a:t>
            </a:r>
          </a:p>
          <a:p>
            <a:endParaRPr lang="da-DK" dirty="0"/>
          </a:p>
          <a:p>
            <a:r>
              <a:rPr lang="da-DK" dirty="0"/>
              <a:t>Opgavebazar beskrives i præsentationen: Konstruktioner </a:t>
            </a:r>
          </a:p>
        </p:txBody>
      </p:sp>
      <p:sp>
        <p:nvSpPr>
          <p:cNvPr id="4" name="Pladsholder til slidenummer 3"/>
          <p:cNvSpPr>
            <a:spLocks noGrp="1"/>
          </p:cNvSpPr>
          <p:nvPr>
            <p:ph type="sldNum"/>
          </p:nvPr>
        </p:nvSpPr>
        <p:spPr/>
        <p:txBody>
          <a:bodyPr/>
          <a:lstStyle/>
          <a:p>
            <a:pPr algn="r"/>
            <a:fld id="{B3C9E498-70E1-4281-B068-0C82F0319CE7}"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70995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17488" y="812800"/>
            <a:ext cx="7124700" cy="4008438"/>
          </a:xfrm>
        </p:spPr>
      </p:sp>
      <p:sp>
        <p:nvSpPr>
          <p:cNvPr id="3" name="Pladsholder til noter 2"/>
          <p:cNvSpPr>
            <a:spLocks noGrp="1"/>
          </p:cNvSpPr>
          <p:nvPr>
            <p:ph type="body" idx="1"/>
          </p:nvPr>
        </p:nvSpPr>
        <p:spPr/>
        <p:txBody>
          <a:bodyPr/>
          <a:lstStyle/>
          <a:p>
            <a:r>
              <a:rPr lang="da-DK" dirty="0"/>
              <a:t>Eksempel på ugeprogram for malere. </a:t>
            </a:r>
          </a:p>
          <a:p>
            <a:endParaRPr lang="da-DK" dirty="0"/>
          </a:p>
          <a:p>
            <a:r>
              <a:rPr lang="da-DK" dirty="0"/>
              <a:t>Praktisk opgave i værksted fx med linoliemaling, kalk, silikatmaling, mv. Præsenter også eleverne for forskellige materialer som CLT træ, eg, lærk m.fl. træsorter samt kernetræ med lang holdbarhed, kork, papiruldsisolering, træfiberisolering, træfiberplader og evt. ålegræsisolering mv. samt linolie, værk, halm og evt. lerpuds, forskellige slags kalk, mv. </a:t>
            </a:r>
          </a:p>
          <a:p>
            <a:endParaRPr lang="da-DK" dirty="0"/>
          </a:p>
          <a:p>
            <a:r>
              <a:rPr lang="da-DK" dirty="0"/>
              <a:t>En materialekasse kan bestilles hos Egen Vinding og Datter – se www.bæredygtigtbyggeri.dk </a:t>
            </a:r>
          </a:p>
          <a:p>
            <a:endParaRPr lang="da-DK" dirty="0"/>
          </a:p>
          <a:p>
            <a:r>
              <a:rPr lang="da-DK" dirty="0"/>
              <a:t>Opgavebazar beskrives i præsentationen: Konstruktioner </a:t>
            </a:r>
          </a:p>
        </p:txBody>
      </p:sp>
      <p:sp>
        <p:nvSpPr>
          <p:cNvPr id="4" name="Pladsholder til slidenummer 3"/>
          <p:cNvSpPr>
            <a:spLocks noGrp="1"/>
          </p:cNvSpPr>
          <p:nvPr>
            <p:ph type="sldNum"/>
          </p:nvPr>
        </p:nvSpPr>
        <p:spPr/>
        <p:txBody>
          <a:bodyPr/>
          <a:lstStyle/>
          <a:p>
            <a:pPr algn="r"/>
            <a:fld id="{B3C9E498-70E1-4281-B068-0C82F0319CE7}" type="slidenum">
              <a:rPr lang="en-US" sz="1400" b="0" strike="noStrike" spc="-1" smtClean="0">
                <a:latin typeface="Times New Roman"/>
              </a:rPr>
              <a:t>4</a:t>
            </a:fld>
            <a:endParaRPr lang="en-US" sz="1400" b="0" strike="noStrike" spc="-1">
              <a:latin typeface="Times New Roman"/>
            </a:endParaRPr>
          </a:p>
        </p:txBody>
      </p:sp>
    </p:spTree>
    <p:extLst>
      <p:ext uri="{BB962C8B-B14F-4D97-AF65-F5344CB8AC3E}">
        <p14:creationId xmlns:p14="http://schemas.microsoft.com/office/powerpoint/2010/main" val="3690502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0"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1"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5"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6"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8"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1"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9"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1"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4"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0"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2"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4"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8"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77"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8C353"/>
        </a:solidFill>
        <a:effectLst/>
      </p:bgPr>
    </p:bg>
    <p:spTree>
      <p:nvGrpSpPr>
        <p:cNvPr id="1" name=""/>
        <p:cNvGrpSpPr/>
        <p:nvPr/>
      </p:nvGrpSpPr>
      <p:grpSpPr>
        <a:xfrm>
          <a:off x="0" y="0"/>
          <a:ext cx="0" cy="0"/>
          <a:chOff x="0" y="0"/>
          <a:chExt cx="0" cy="0"/>
        </a:xfrm>
      </p:grpSpPr>
      <p:sp>
        <p:nvSpPr>
          <p:cNvPr id="484" name="CustomShape 1"/>
          <p:cNvSpPr/>
          <p:nvPr/>
        </p:nvSpPr>
        <p:spPr>
          <a:xfrm>
            <a:off x="325800" y="0"/>
            <a:ext cx="6715080" cy="674640"/>
          </a:xfrm>
          <a:prstGeom prst="rect">
            <a:avLst/>
          </a:prstGeom>
          <a:noFill/>
          <a:ln w="12600">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200" b="0" strike="noStrike" spc="-1">
                <a:solidFill>
                  <a:srgbClr val="000000"/>
                </a:solidFill>
                <a:latin typeface="游ゴシック体 ボールド"/>
                <a:ea typeface="游ゴシック体 ボールド"/>
              </a:rPr>
              <a:t>Ugeplan</a:t>
            </a:r>
            <a:endParaRPr lang="en-US" sz="2200" b="0" strike="noStrike" spc="-1">
              <a:latin typeface="Arial"/>
            </a:endParaRPr>
          </a:p>
        </p:txBody>
      </p:sp>
      <p:graphicFrame>
        <p:nvGraphicFramePr>
          <p:cNvPr id="485" name="Table 2"/>
          <p:cNvGraphicFramePr/>
          <p:nvPr>
            <p:extLst>
              <p:ext uri="{D42A27DB-BD31-4B8C-83A1-F6EECF244321}">
                <p14:modId xmlns:p14="http://schemas.microsoft.com/office/powerpoint/2010/main" val="814777293"/>
              </p:ext>
            </p:extLst>
          </p:nvPr>
        </p:nvGraphicFramePr>
        <p:xfrm>
          <a:off x="325800" y="102870"/>
          <a:ext cx="8621279" cy="4937760"/>
        </p:xfrm>
        <a:graphic>
          <a:graphicData uri="http://schemas.openxmlformats.org/drawingml/2006/table">
            <a:tbl>
              <a:tblPr/>
              <a:tblGrid>
                <a:gridCol w="1436228">
                  <a:extLst>
                    <a:ext uri="{9D8B030D-6E8A-4147-A177-3AD203B41FA5}">
                      <a16:colId xmlns:a16="http://schemas.microsoft.com/office/drawing/2014/main" val="20000"/>
                    </a:ext>
                  </a:extLst>
                </a:gridCol>
                <a:gridCol w="1436228">
                  <a:extLst>
                    <a:ext uri="{9D8B030D-6E8A-4147-A177-3AD203B41FA5}">
                      <a16:colId xmlns:a16="http://schemas.microsoft.com/office/drawing/2014/main" val="20001"/>
                    </a:ext>
                  </a:extLst>
                </a:gridCol>
                <a:gridCol w="1436584">
                  <a:extLst>
                    <a:ext uri="{9D8B030D-6E8A-4147-A177-3AD203B41FA5}">
                      <a16:colId xmlns:a16="http://schemas.microsoft.com/office/drawing/2014/main" val="20002"/>
                    </a:ext>
                  </a:extLst>
                </a:gridCol>
                <a:gridCol w="1706054">
                  <a:extLst>
                    <a:ext uri="{9D8B030D-6E8A-4147-A177-3AD203B41FA5}">
                      <a16:colId xmlns:a16="http://schemas.microsoft.com/office/drawing/2014/main" val="20003"/>
                    </a:ext>
                  </a:extLst>
                </a:gridCol>
                <a:gridCol w="1165691">
                  <a:extLst>
                    <a:ext uri="{9D8B030D-6E8A-4147-A177-3AD203B41FA5}">
                      <a16:colId xmlns:a16="http://schemas.microsoft.com/office/drawing/2014/main" val="20004"/>
                    </a:ext>
                  </a:extLst>
                </a:gridCol>
                <a:gridCol w="1440494">
                  <a:extLst>
                    <a:ext uri="{9D8B030D-6E8A-4147-A177-3AD203B41FA5}">
                      <a16:colId xmlns:a16="http://schemas.microsoft.com/office/drawing/2014/main" val="20005"/>
                    </a:ext>
                  </a:extLst>
                </a:gridCol>
              </a:tblGrid>
              <a:tr h="621460">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MANDAG</a:t>
                      </a:r>
                    </a:p>
                    <a:p>
                      <a:pPr algn="ctr"/>
                      <a:r>
                        <a:rPr lang="da-DK" sz="1200" b="1" strike="noStrike" spc="-1">
                          <a:latin typeface="Arial"/>
                        </a:rPr>
                        <a:t>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TIRSDAG</a:t>
                      </a:r>
                    </a:p>
                    <a:p>
                      <a:pPr algn="ctr"/>
                      <a:r>
                        <a:rPr lang="da-DK" sz="1200" b="1" strike="noStrike" spc="-1">
                          <a:latin typeface="Arial"/>
                        </a:rPr>
                        <a:t>Levetid &amp;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ONSDAG</a:t>
                      </a:r>
                    </a:p>
                    <a:p>
                      <a:pPr algn="ctr"/>
                      <a:r>
                        <a:rPr lang="da-DK" sz="1200" b="1" strike="noStrike" spc="-1">
                          <a:latin typeface="Arial"/>
                        </a:rPr>
                        <a:t>Indeklima &amp; Design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TORSDAG</a:t>
                      </a:r>
                    </a:p>
                    <a:p>
                      <a:pPr algn="ctr"/>
                      <a:r>
                        <a:rPr lang="da-DK" sz="1200" b="1" strike="noStrike" spc="-1">
                          <a:latin typeface="Arial"/>
                        </a:rPr>
                        <a:t>Konstruktion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FREDAG</a:t>
                      </a:r>
                    </a:p>
                    <a:p>
                      <a:pPr algn="ctr"/>
                      <a:r>
                        <a:rPr lang="da-DK" sz="1200" b="1" strike="noStrike" spc="-1">
                          <a:latin typeface="Arial"/>
                        </a:rPr>
                        <a:t>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154140">
                <a:tc>
                  <a:txBody>
                    <a:bodyPr/>
                    <a:lstStyle/>
                    <a:p>
                      <a:r>
                        <a:rPr lang="en-US" sz="1200" b="0" strike="noStrike" spc="-1">
                          <a:latin typeface="Arial"/>
                        </a:rPr>
                        <a:t>Kl 8.00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Velkommen til - Hvem er vi og hvad er bæredygtigt byggeri?</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Præsentation af materialer og mulighed for at prøve at arbejde m. fx hørisolering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På tur til fx</a:t>
                      </a:r>
                    </a:p>
                    <a:p>
                      <a:r>
                        <a:rPr lang="da-DK" sz="1200" b="0" strike="noStrike" spc="-1" dirty="0">
                          <a:latin typeface="Arial"/>
                        </a:rPr>
                        <a:t>Det Åndbare Hus, Ringsted</a:t>
                      </a:r>
                    </a:p>
                    <a:p>
                      <a:r>
                        <a:rPr lang="da-DK" sz="1200" b="0" strike="noStrike" spc="-1" dirty="0">
                          <a:latin typeface="Arial"/>
                        </a:rPr>
                        <a:t>- vi mødes på  xx kl. x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Konstruktioner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Præsentationer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266340">
                <a:tc>
                  <a:txBody>
                    <a:bodyPr/>
                    <a:lstStyle/>
                    <a:p>
                      <a:r>
                        <a:rPr lang="en-US" sz="1200" b="0" strike="noStrike" spc="-1">
                          <a:latin typeface="Arial"/>
                        </a:rPr>
                        <a:t>Kl 9.30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621460">
                <a:tc>
                  <a:txBody>
                    <a:bodyPr/>
                    <a:lstStyle/>
                    <a:p>
                      <a:r>
                        <a:rPr lang="en-US" sz="1200" b="0" strike="noStrike" spc="-1">
                          <a:latin typeface="Arial"/>
                        </a:rPr>
                        <a:t>Kl 09.50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Materialer og 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Rundvisning i testhuset og produktionen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Opsamling og 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355120">
                <a:tc>
                  <a:txBody>
                    <a:bodyPr/>
                    <a:lstStyle/>
                    <a:p>
                      <a:r>
                        <a:rPr lang="en-US" sz="1200" b="0" strike="noStrike" spc="-1">
                          <a:latin typeface="Arial"/>
                        </a:rPr>
                        <a:t>Kl 11.20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976580">
                <a:tc>
                  <a:txBody>
                    <a:bodyPr/>
                    <a:lstStyle/>
                    <a:p>
                      <a:r>
                        <a:rPr lang="en-US" sz="1200" b="0" strike="noStrike" spc="-1">
                          <a:latin typeface="Arial"/>
                        </a:rPr>
                        <a:t>Kl 11.50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Certificeringer - gruppearbejde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Indeklima og Design:</a:t>
                      </a:r>
                    </a:p>
                    <a:p>
                      <a:r>
                        <a:rPr lang="da-DK" sz="1200" b="0" strike="noStrike" spc="-1">
                          <a:latin typeface="Arial"/>
                        </a:rPr>
                        <a:t>Om fugt og åndbarhed I materialer</a:t>
                      </a:r>
                    </a:p>
                    <a:p>
                      <a:endParaRPr lang="da-DK" sz="1200" b="0" strike="noStrike" spc="-1">
                        <a:solidFill>
                          <a:srgbClr val="000000"/>
                        </a:solidFill>
                        <a:latin typeface="Arial"/>
                      </a:endParaRP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55120">
                <a:tc>
                  <a:txBody>
                    <a:bodyPr/>
                    <a:lstStyle/>
                    <a:p>
                      <a:r>
                        <a:rPr lang="en-US" sz="1200" b="0" strike="noStrike" spc="-1">
                          <a:latin typeface="Arial"/>
                        </a:rPr>
                        <a:t>Kl 13.20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Kl. 13.15 retur til x</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443900">
                <a:tc>
                  <a:txBody>
                    <a:bodyPr/>
                    <a:lstStyle/>
                    <a:p>
                      <a:r>
                        <a:rPr lang="en-US" sz="1200" b="0" strike="noStrike" spc="-1">
                          <a:latin typeface="Arial"/>
                        </a:rPr>
                        <a:t>Kl 13.40 – 15.10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Teor</a:t>
                      </a:r>
                      <a:r>
                        <a:rPr lang="da-DK" sz="1200" b="0" i="1" strike="noStrike" spc="-1">
                          <a:latin typeface="Arial"/>
                        </a:rPr>
                        <a:t>i lokale</a:t>
                      </a:r>
                      <a:r>
                        <a:rPr lang="da-DK" sz="1200" b="0" strike="noStrike" spc="-1">
                          <a:latin typeface="Arial"/>
                        </a:rPr>
                        <a:t>:</a:t>
                      </a:r>
                    </a:p>
                    <a:p>
                      <a:r>
                        <a:rPr lang="da-DK" sz="1200" b="0" strike="noStrike" spc="-1">
                          <a:latin typeface="Arial"/>
                        </a:rPr>
                        <a:t>Affald og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Ankomst til x: kl. 14.21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dirty="0"/>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8C353"/>
        </a:solidFill>
        <a:effectLst/>
      </p:bgPr>
    </p:bg>
    <p:spTree>
      <p:nvGrpSpPr>
        <p:cNvPr id="1" name=""/>
        <p:cNvGrpSpPr/>
        <p:nvPr/>
      </p:nvGrpSpPr>
      <p:grpSpPr>
        <a:xfrm>
          <a:off x="0" y="0"/>
          <a:ext cx="0" cy="0"/>
          <a:chOff x="0" y="0"/>
          <a:chExt cx="0" cy="0"/>
        </a:xfrm>
      </p:grpSpPr>
      <p:sp>
        <p:nvSpPr>
          <p:cNvPr id="484" name="CustomShape 1"/>
          <p:cNvSpPr/>
          <p:nvPr/>
        </p:nvSpPr>
        <p:spPr>
          <a:xfrm>
            <a:off x="325800" y="0"/>
            <a:ext cx="6715080" cy="674640"/>
          </a:xfrm>
          <a:prstGeom prst="rect">
            <a:avLst/>
          </a:prstGeom>
          <a:noFill/>
          <a:ln w="12600">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200" b="0" strike="noStrike" spc="-1">
                <a:solidFill>
                  <a:srgbClr val="000000"/>
                </a:solidFill>
                <a:latin typeface="游ゴシック体 ボールド"/>
                <a:ea typeface="游ゴシック体 ボールド"/>
              </a:rPr>
              <a:t>Ugeplan</a:t>
            </a:r>
            <a:endParaRPr lang="en-US" sz="2200" b="0" strike="noStrike" spc="-1">
              <a:latin typeface="Arial"/>
            </a:endParaRPr>
          </a:p>
        </p:txBody>
      </p:sp>
      <p:graphicFrame>
        <p:nvGraphicFramePr>
          <p:cNvPr id="485" name="Table 2"/>
          <p:cNvGraphicFramePr/>
          <p:nvPr>
            <p:extLst>
              <p:ext uri="{D42A27DB-BD31-4B8C-83A1-F6EECF244321}">
                <p14:modId xmlns:p14="http://schemas.microsoft.com/office/powerpoint/2010/main" val="1280721300"/>
              </p:ext>
            </p:extLst>
          </p:nvPr>
        </p:nvGraphicFramePr>
        <p:xfrm>
          <a:off x="325800" y="102870"/>
          <a:ext cx="8621279" cy="4937760"/>
        </p:xfrm>
        <a:graphic>
          <a:graphicData uri="http://schemas.openxmlformats.org/drawingml/2006/table">
            <a:tbl>
              <a:tblPr/>
              <a:tblGrid>
                <a:gridCol w="1436228">
                  <a:extLst>
                    <a:ext uri="{9D8B030D-6E8A-4147-A177-3AD203B41FA5}">
                      <a16:colId xmlns:a16="http://schemas.microsoft.com/office/drawing/2014/main" val="20000"/>
                    </a:ext>
                  </a:extLst>
                </a:gridCol>
                <a:gridCol w="1436228">
                  <a:extLst>
                    <a:ext uri="{9D8B030D-6E8A-4147-A177-3AD203B41FA5}">
                      <a16:colId xmlns:a16="http://schemas.microsoft.com/office/drawing/2014/main" val="20001"/>
                    </a:ext>
                  </a:extLst>
                </a:gridCol>
                <a:gridCol w="1436584">
                  <a:extLst>
                    <a:ext uri="{9D8B030D-6E8A-4147-A177-3AD203B41FA5}">
                      <a16:colId xmlns:a16="http://schemas.microsoft.com/office/drawing/2014/main" val="20002"/>
                    </a:ext>
                  </a:extLst>
                </a:gridCol>
                <a:gridCol w="1706054">
                  <a:extLst>
                    <a:ext uri="{9D8B030D-6E8A-4147-A177-3AD203B41FA5}">
                      <a16:colId xmlns:a16="http://schemas.microsoft.com/office/drawing/2014/main" val="20003"/>
                    </a:ext>
                  </a:extLst>
                </a:gridCol>
                <a:gridCol w="1165691">
                  <a:extLst>
                    <a:ext uri="{9D8B030D-6E8A-4147-A177-3AD203B41FA5}">
                      <a16:colId xmlns:a16="http://schemas.microsoft.com/office/drawing/2014/main" val="20004"/>
                    </a:ext>
                  </a:extLst>
                </a:gridCol>
                <a:gridCol w="1440494">
                  <a:extLst>
                    <a:ext uri="{9D8B030D-6E8A-4147-A177-3AD203B41FA5}">
                      <a16:colId xmlns:a16="http://schemas.microsoft.com/office/drawing/2014/main" val="20005"/>
                    </a:ext>
                  </a:extLst>
                </a:gridCol>
              </a:tblGrid>
              <a:tr h="621460">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MANDAG</a:t>
                      </a:r>
                    </a:p>
                    <a:p>
                      <a:pPr algn="ctr"/>
                      <a:r>
                        <a:rPr lang="da-DK" sz="1200" b="1" strike="noStrike" spc="-1">
                          <a:latin typeface="Arial"/>
                        </a:rPr>
                        <a:t>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TIRSDAG</a:t>
                      </a:r>
                    </a:p>
                    <a:p>
                      <a:pPr algn="ctr"/>
                      <a:r>
                        <a:rPr lang="da-DK" sz="1200" b="1" strike="noStrike" spc="-1">
                          <a:latin typeface="Arial"/>
                        </a:rPr>
                        <a:t>Levetid &amp;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ONSDAG</a:t>
                      </a:r>
                    </a:p>
                    <a:p>
                      <a:pPr algn="ctr"/>
                      <a:r>
                        <a:rPr lang="da-DK" sz="1200" b="1" strike="noStrike" spc="-1">
                          <a:latin typeface="Arial"/>
                        </a:rPr>
                        <a:t>Indeklima &amp; Design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TORSDAG</a:t>
                      </a:r>
                    </a:p>
                    <a:p>
                      <a:pPr algn="ctr"/>
                      <a:r>
                        <a:rPr lang="da-DK" sz="1200" b="1" strike="noStrike" spc="-1">
                          <a:latin typeface="Arial"/>
                        </a:rPr>
                        <a:t>Konstruktion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FREDAG</a:t>
                      </a:r>
                    </a:p>
                    <a:p>
                      <a:pPr algn="ctr"/>
                      <a:r>
                        <a:rPr lang="da-DK" sz="1200" b="1" strike="noStrike" spc="-1">
                          <a:latin typeface="Arial"/>
                        </a:rPr>
                        <a:t>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154140">
                <a:tc>
                  <a:txBody>
                    <a:bodyPr/>
                    <a:lstStyle/>
                    <a:p>
                      <a:r>
                        <a:rPr lang="en-US" sz="1200" b="0" strike="noStrike" spc="-1">
                          <a:latin typeface="Arial"/>
                        </a:rPr>
                        <a:t>Kl 8.00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Velkommen til - Hvem er vi og hvad er bæredygtigt byggeri?</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Præsentation af materialer og mulighed for at prøve at arbejde m. fx hørisolering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På tur til fx:</a:t>
                      </a:r>
                    </a:p>
                    <a:p>
                      <a:r>
                        <a:rPr lang="da-DK" sz="1200" b="0" strike="noStrike" spc="-1" dirty="0">
                          <a:latin typeface="Arial"/>
                        </a:rPr>
                        <a:t>Det Åndbare Hus, Ringsted</a:t>
                      </a:r>
                    </a:p>
                    <a:p>
                      <a:r>
                        <a:rPr lang="da-DK" sz="1200" b="0" strike="noStrike" spc="-1" dirty="0">
                          <a:latin typeface="Arial"/>
                        </a:rPr>
                        <a:t>- vi mødes på  xx kl. x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Konstruktioner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Præsentationer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266340">
                <a:tc>
                  <a:txBody>
                    <a:bodyPr/>
                    <a:lstStyle/>
                    <a:p>
                      <a:r>
                        <a:rPr lang="en-US" sz="1200" b="0" strike="noStrike" spc="-1">
                          <a:latin typeface="Arial"/>
                        </a:rPr>
                        <a:t>Kl 9.30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621460">
                <a:tc>
                  <a:txBody>
                    <a:bodyPr/>
                    <a:lstStyle/>
                    <a:p>
                      <a:r>
                        <a:rPr lang="en-US" sz="1200" b="0" strike="noStrike" spc="-1">
                          <a:latin typeface="Arial"/>
                        </a:rPr>
                        <a:t>Kl 09.50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Materialer og 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Rundvisning i testhuset og produktionen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Opsamling og 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355120">
                <a:tc>
                  <a:txBody>
                    <a:bodyPr/>
                    <a:lstStyle/>
                    <a:p>
                      <a:r>
                        <a:rPr lang="en-US" sz="1200" b="0" strike="noStrike" spc="-1">
                          <a:latin typeface="Arial"/>
                        </a:rPr>
                        <a:t>Kl 11.20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976580">
                <a:tc>
                  <a:txBody>
                    <a:bodyPr/>
                    <a:lstStyle/>
                    <a:p>
                      <a:r>
                        <a:rPr lang="en-US" sz="1200" b="0" strike="noStrike" spc="-1">
                          <a:latin typeface="Arial"/>
                        </a:rPr>
                        <a:t>Kl 11.50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Certificeringer - gruppearbejde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Indeklima og Design:</a:t>
                      </a:r>
                    </a:p>
                    <a:p>
                      <a:r>
                        <a:rPr lang="da-DK" sz="1200" b="0" strike="noStrike" spc="-1">
                          <a:latin typeface="Arial"/>
                        </a:rPr>
                        <a:t>Om fugt og åndbarhed I materialer</a:t>
                      </a:r>
                    </a:p>
                    <a:p>
                      <a:endParaRPr lang="da-DK" sz="1200" b="0" strike="noStrike" spc="-1">
                        <a:solidFill>
                          <a:srgbClr val="000000"/>
                        </a:solidFill>
                        <a:latin typeface="Arial"/>
                      </a:endParaRP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55120">
                <a:tc>
                  <a:txBody>
                    <a:bodyPr/>
                    <a:lstStyle/>
                    <a:p>
                      <a:r>
                        <a:rPr lang="en-US" sz="1200" b="0" strike="noStrike" spc="-1">
                          <a:latin typeface="Arial"/>
                        </a:rPr>
                        <a:t>Kl 13.20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Kl. 13.15 retur til x</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443900">
                <a:tc>
                  <a:txBody>
                    <a:bodyPr/>
                    <a:lstStyle/>
                    <a:p>
                      <a:r>
                        <a:rPr lang="en-US" sz="1200" b="0" strike="noStrike" spc="-1">
                          <a:latin typeface="Arial"/>
                        </a:rPr>
                        <a:t>Kl 13.40 – 15.10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Teor</a:t>
                      </a:r>
                      <a:r>
                        <a:rPr lang="da-DK" sz="1200" b="0" i="1" strike="noStrike" spc="-1">
                          <a:latin typeface="Arial"/>
                        </a:rPr>
                        <a:t>i lokale</a:t>
                      </a:r>
                      <a:r>
                        <a:rPr lang="da-DK" sz="1200" b="0" strike="noStrike" spc="-1">
                          <a:latin typeface="Arial"/>
                        </a:rPr>
                        <a:t>:</a:t>
                      </a:r>
                    </a:p>
                    <a:p>
                      <a:r>
                        <a:rPr lang="da-DK" sz="1200" b="0" strike="noStrike" spc="-1">
                          <a:latin typeface="Arial"/>
                        </a:rPr>
                        <a:t>Affald og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Ankomst til x: kl. 14.21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dirty="0"/>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52131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8C353"/>
        </a:solidFill>
        <a:effectLst/>
      </p:bgPr>
    </p:bg>
    <p:spTree>
      <p:nvGrpSpPr>
        <p:cNvPr id="1" name=""/>
        <p:cNvGrpSpPr/>
        <p:nvPr/>
      </p:nvGrpSpPr>
      <p:grpSpPr>
        <a:xfrm>
          <a:off x="0" y="0"/>
          <a:ext cx="0" cy="0"/>
          <a:chOff x="0" y="0"/>
          <a:chExt cx="0" cy="0"/>
        </a:xfrm>
      </p:grpSpPr>
      <p:sp>
        <p:nvSpPr>
          <p:cNvPr id="484" name="CustomShape 1"/>
          <p:cNvSpPr/>
          <p:nvPr/>
        </p:nvSpPr>
        <p:spPr>
          <a:xfrm>
            <a:off x="325800" y="0"/>
            <a:ext cx="6715080" cy="674640"/>
          </a:xfrm>
          <a:prstGeom prst="rect">
            <a:avLst/>
          </a:prstGeom>
          <a:noFill/>
          <a:ln w="12600">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200" b="0" strike="noStrike" spc="-1">
                <a:solidFill>
                  <a:srgbClr val="000000"/>
                </a:solidFill>
                <a:latin typeface="游ゴシック体 ボールド"/>
                <a:ea typeface="游ゴシック体 ボールド"/>
              </a:rPr>
              <a:t>Ugeplan</a:t>
            </a:r>
            <a:endParaRPr lang="en-US" sz="2200" b="0" strike="noStrike" spc="-1">
              <a:latin typeface="Arial"/>
            </a:endParaRPr>
          </a:p>
        </p:txBody>
      </p:sp>
      <p:graphicFrame>
        <p:nvGraphicFramePr>
          <p:cNvPr id="485" name="Table 2"/>
          <p:cNvGraphicFramePr/>
          <p:nvPr>
            <p:extLst>
              <p:ext uri="{D42A27DB-BD31-4B8C-83A1-F6EECF244321}">
                <p14:modId xmlns:p14="http://schemas.microsoft.com/office/powerpoint/2010/main" val="819555476"/>
              </p:ext>
            </p:extLst>
          </p:nvPr>
        </p:nvGraphicFramePr>
        <p:xfrm>
          <a:off x="325800" y="102870"/>
          <a:ext cx="8621279" cy="5120640"/>
        </p:xfrm>
        <a:graphic>
          <a:graphicData uri="http://schemas.openxmlformats.org/drawingml/2006/table">
            <a:tbl>
              <a:tblPr/>
              <a:tblGrid>
                <a:gridCol w="1436228">
                  <a:extLst>
                    <a:ext uri="{9D8B030D-6E8A-4147-A177-3AD203B41FA5}">
                      <a16:colId xmlns:a16="http://schemas.microsoft.com/office/drawing/2014/main" val="20000"/>
                    </a:ext>
                  </a:extLst>
                </a:gridCol>
                <a:gridCol w="1436228">
                  <a:extLst>
                    <a:ext uri="{9D8B030D-6E8A-4147-A177-3AD203B41FA5}">
                      <a16:colId xmlns:a16="http://schemas.microsoft.com/office/drawing/2014/main" val="20001"/>
                    </a:ext>
                  </a:extLst>
                </a:gridCol>
                <a:gridCol w="1436584">
                  <a:extLst>
                    <a:ext uri="{9D8B030D-6E8A-4147-A177-3AD203B41FA5}">
                      <a16:colId xmlns:a16="http://schemas.microsoft.com/office/drawing/2014/main" val="20002"/>
                    </a:ext>
                  </a:extLst>
                </a:gridCol>
                <a:gridCol w="1706054">
                  <a:extLst>
                    <a:ext uri="{9D8B030D-6E8A-4147-A177-3AD203B41FA5}">
                      <a16:colId xmlns:a16="http://schemas.microsoft.com/office/drawing/2014/main" val="20003"/>
                    </a:ext>
                  </a:extLst>
                </a:gridCol>
                <a:gridCol w="1165691">
                  <a:extLst>
                    <a:ext uri="{9D8B030D-6E8A-4147-A177-3AD203B41FA5}">
                      <a16:colId xmlns:a16="http://schemas.microsoft.com/office/drawing/2014/main" val="20004"/>
                    </a:ext>
                  </a:extLst>
                </a:gridCol>
                <a:gridCol w="1440494">
                  <a:extLst>
                    <a:ext uri="{9D8B030D-6E8A-4147-A177-3AD203B41FA5}">
                      <a16:colId xmlns:a16="http://schemas.microsoft.com/office/drawing/2014/main" val="20005"/>
                    </a:ext>
                  </a:extLst>
                </a:gridCol>
              </a:tblGrid>
              <a:tr h="621460">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MANDAG</a:t>
                      </a:r>
                    </a:p>
                    <a:p>
                      <a:pPr algn="ctr"/>
                      <a:r>
                        <a:rPr lang="da-DK" sz="1200" b="1" strike="noStrike" spc="-1">
                          <a:latin typeface="Arial"/>
                        </a:rPr>
                        <a:t>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TIRSDAG</a:t>
                      </a:r>
                    </a:p>
                    <a:p>
                      <a:pPr algn="ctr"/>
                      <a:r>
                        <a:rPr lang="da-DK" sz="1200" b="1" strike="noStrike" spc="-1">
                          <a:latin typeface="Arial"/>
                        </a:rPr>
                        <a:t>Levetid &amp;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ONSDAG</a:t>
                      </a:r>
                    </a:p>
                    <a:p>
                      <a:pPr algn="ctr"/>
                      <a:r>
                        <a:rPr lang="da-DK" sz="1200" b="1" strike="noStrike" spc="-1">
                          <a:latin typeface="Arial"/>
                        </a:rPr>
                        <a:t>Indeklima &amp; Design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TORSDAG</a:t>
                      </a:r>
                    </a:p>
                    <a:p>
                      <a:pPr algn="ctr"/>
                      <a:r>
                        <a:rPr lang="da-DK" sz="1200" b="1" strike="noStrike" spc="-1">
                          <a:latin typeface="Arial"/>
                        </a:rPr>
                        <a:t>Konstruktion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FREDAG</a:t>
                      </a:r>
                    </a:p>
                    <a:p>
                      <a:pPr algn="ctr"/>
                      <a:r>
                        <a:rPr lang="da-DK" sz="1200" b="1" strike="noStrike" spc="-1">
                          <a:latin typeface="Arial"/>
                        </a:rPr>
                        <a:t>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154140">
                <a:tc>
                  <a:txBody>
                    <a:bodyPr/>
                    <a:lstStyle/>
                    <a:p>
                      <a:r>
                        <a:rPr lang="en-US" sz="1200" b="0" strike="noStrike" spc="-1">
                          <a:latin typeface="Arial"/>
                        </a:rPr>
                        <a:t>Kl 8.00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Velkommen til - Hvem er vi og hvad er bæredygtigt byggeri?</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Præsentation af materialer og mulighed for at prøve at arbejde m. lersten, lerpuds, kalk mv.</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På tur til fx:</a:t>
                      </a:r>
                    </a:p>
                    <a:p>
                      <a:r>
                        <a:rPr lang="da-DK" sz="1200" b="0" strike="noStrike" spc="-1" dirty="0">
                          <a:latin typeface="Arial"/>
                        </a:rPr>
                        <a:t>Det Åndbare Hus, Ringsted</a:t>
                      </a:r>
                    </a:p>
                    <a:p>
                      <a:r>
                        <a:rPr lang="da-DK" sz="1200" b="0" strike="noStrike" spc="-1" dirty="0">
                          <a:latin typeface="Arial"/>
                        </a:rPr>
                        <a:t>- vi mødes på  xx kl. x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Konstruktioner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Præsentationer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266340">
                <a:tc>
                  <a:txBody>
                    <a:bodyPr/>
                    <a:lstStyle/>
                    <a:p>
                      <a:r>
                        <a:rPr lang="en-US" sz="1200" b="0" strike="noStrike" spc="-1">
                          <a:latin typeface="Arial"/>
                        </a:rPr>
                        <a:t>Kl 9.30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621460">
                <a:tc>
                  <a:txBody>
                    <a:bodyPr/>
                    <a:lstStyle/>
                    <a:p>
                      <a:r>
                        <a:rPr lang="en-US" sz="1200" b="0" strike="noStrike" spc="-1">
                          <a:latin typeface="Arial"/>
                        </a:rPr>
                        <a:t>Kl 09.50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Materialer og 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Rundvisning i testhuset og produktionen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Opsamling og 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355120">
                <a:tc>
                  <a:txBody>
                    <a:bodyPr/>
                    <a:lstStyle/>
                    <a:p>
                      <a:r>
                        <a:rPr lang="en-US" sz="1200" b="0" strike="noStrike" spc="-1">
                          <a:latin typeface="Arial"/>
                        </a:rPr>
                        <a:t>Kl 11.20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976580">
                <a:tc>
                  <a:txBody>
                    <a:bodyPr/>
                    <a:lstStyle/>
                    <a:p>
                      <a:r>
                        <a:rPr lang="en-US" sz="1200" b="0" strike="noStrike" spc="-1">
                          <a:latin typeface="Arial"/>
                        </a:rPr>
                        <a:t>Kl 11.50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Certificeringer - gruppearbejde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Indeklima og Design:</a:t>
                      </a:r>
                    </a:p>
                    <a:p>
                      <a:r>
                        <a:rPr lang="da-DK" sz="1200" b="0" strike="noStrike" spc="-1">
                          <a:latin typeface="Arial"/>
                        </a:rPr>
                        <a:t>Om fugt og åndbarhed I materialer</a:t>
                      </a:r>
                    </a:p>
                    <a:p>
                      <a:endParaRPr lang="da-DK" sz="1200" b="0" strike="noStrike" spc="-1">
                        <a:solidFill>
                          <a:srgbClr val="000000"/>
                        </a:solidFill>
                        <a:latin typeface="Arial"/>
                      </a:endParaRP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55120">
                <a:tc>
                  <a:txBody>
                    <a:bodyPr/>
                    <a:lstStyle/>
                    <a:p>
                      <a:r>
                        <a:rPr lang="en-US" sz="1200" b="0" strike="noStrike" spc="-1">
                          <a:latin typeface="Arial"/>
                        </a:rPr>
                        <a:t>Kl 13.20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Kl. 13.15 retur til x</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443900">
                <a:tc>
                  <a:txBody>
                    <a:bodyPr/>
                    <a:lstStyle/>
                    <a:p>
                      <a:r>
                        <a:rPr lang="en-US" sz="1200" b="0" strike="noStrike" spc="-1">
                          <a:latin typeface="Arial"/>
                        </a:rPr>
                        <a:t>Kl 13.40 – 15.10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Teor</a:t>
                      </a:r>
                      <a:r>
                        <a:rPr lang="da-DK" sz="1200" b="0" i="1" strike="noStrike" spc="-1">
                          <a:latin typeface="Arial"/>
                        </a:rPr>
                        <a:t>i lokale</a:t>
                      </a:r>
                      <a:r>
                        <a:rPr lang="da-DK" sz="1200" b="0" strike="noStrike" spc="-1">
                          <a:latin typeface="Arial"/>
                        </a:rPr>
                        <a:t>:</a:t>
                      </a:r>
                    </a:p>
                    <a:p>
                      <a:r>
                        <a:rPr lang="da-DK" sz="1200" b="0" strike="noStrike" spc="-1">
                          <a:latin typeface="Arial"/>
                        </a:rPr>
                        <a:t>Affald og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Ankomst til x: kl. 14.21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dirty="0"/>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5274376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8C353"/>
        </a:solidFill>
        <a:effectLst/>
      </p:bgPr>
    </p:bg>
    <p:spTree>
      <p:nvGrpSpPr>
        <p:cNvPr id="1" name=""/>
        <p:cNvGrpSpPr/>
        <p:nvPr/>
      </p:nvGrpSpPr>
      <p:grpSpPr>
        <a:xfrm>
          <a:off x="0" y="0"/>
          <a:ext cx="0" cy="0"/>
          <a:chOff x="0" y="0"/>
          <a:chExt cx="0" cy="0"/>
        </a:xfrm>
      </p:grpSpPr>
      <p:sp>
        <p:nvSpPr>
          <p:cNvPr id="484" name="CustomShape 1"/>
          <p:cNvSpPr/>
          <p:nvPr/>
        </p:nvSpPr>
        <p:spPr>
          <a:xfrm>
            <a:off x="325800" y="0"/>
            <a:ext cx="6715080" cy="674640"/>
          </a:xfrm>
          <a:prstGeom prst="rect">
            <a:avLst/>
          </a:prstGeom>
          <a:noFill/>
          <a:ln w="12600">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200" b="0" strike="noStrike" spc="-1">
                <a:solidFill>
                  <a:srgbClr val="000000"/>
                </a:solidFill>
                <a:latin typeface="游ゴシック体 ボールド"/>
                <a:ea typeface="游ゴシック体 ボールド"/>
              </a:rPr>
              <a:t>Ugeplan</a:t>
            </a:r>
            <a:endParaRPr lang="en-US" sz="2200" b="0" strike="noStrike" spc="-1">
              <a:latin typeface="Arial"/>
            </a:endParaRPr>
          </a:p>
        </p:txBody>
      </p:sp>
      <p:graphicFrame>
        <p:nvGraphicFramePr>
          <p:cNvPr id="485" name="Table 2"/>
          <p:cNvGraphicFramePr/>
          <p:nvPr>
            <p:extLst>
              <p:ext uri="{D42A27DB-BD31-4B8C-83A1-F6EECF244321}">
                <p14:modId xmlns:p14="http://schemas.microsoft.com/office/powerpoint/2010/main" val="818106478"/>
              </p:ext>
            </p:extLst>
          </p:nvPr>
        </p:nvGraphicFramePr>
        <p:xfrm>
          <a:off x="325800" y="102870"/>
          <a:ext cx="8621279" cy="4937760"/>
        </p:xfrm>
        <a:graphic>
          <a:graphicData uri="http://schemas.openxmlformats.org/drawingml/2006/table">
            <a:tbl>
              <a:tblPr/>
              <a:tblGrid>
                <a:gridCol w="1436228">
                  <a:extLst>
                    <a:ext uri="{9D8B030D-6E8A-4147-A177-3AD203B41FA5}">
                      <a16:colId xmlns:a16="http://schemas.microsoft.com/office/drawing/2014/main" val="20000"/>
                    </a:ext>
                  </a:extLst>
                </a:gridCol>
                <a:gridCol w="1436228">
                  <a:extLst>
                    <a:ext uri="{9D8B030D-6E8A-4147-A177-3AD203B41FA5}">
                      <a16:colId xmlns:a16="http://schemas.microsoft.com/office/drawing/2014/main" val="20001"/>
                    </a:ext>
                  </a:extLst>
                </a:gridCol>
                <a:gridCol w="1436584">
                  <a:extLst>
                    <a:ext uri="{9D8B030D-6E8A-4147-A177-3AD203B41FA5}">
                      <a16:colId xmlns:a16="http://schemas.microsoft.com/office/drawing/2014/main" val="20002"/>
                    </a:ext>
                  </a:extLst>
                </a:gridCol>
                <a:gridCol w="1706054">
                  <a:extLst>
                    <a:ext uri="{9D8B030D-6E8A-4147-A177-3AD203B41FA5}">
                      <a16:colId xmlns:a16="http://schemas.microsoft.com/office/drawing/2014/main" val="20003"/>
                    </a:ext>
                  </a:extLst>
                </a:gridCol>
                <a:gridCol w="1165691">
                  <a:extLst>
                    <a:ext uri="{9D8B030D-6E8A-4147-A177-3AD203B41FA5}">
                      <a16:colId xmlns:a16="http://schemas.microsoft.com/office/drawing/2014/main" val="20004"/>
                    </a:ext>
                  </a:extLst>
                </a:gridCol>
                <a:gridCol w="1440494">
                  <a:extLst>
                    <a:ext uri="{9D8B030D-6E8A-4147-A177-3AD203B41FA5}">
                      <a16:colId xmlns:a16="http://schemas.microsoft.com/office/drawing/2014/main" val="20005"/>
                    </a:ext>
                  </a:extLst>
                </a:gridCol>
              </a:tblGrid>
              <a:tr h="621460">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MANDAG</a:t>
                      </a:r>
                    </a:p>
                    <a:p>
                      <a:pPr algn="ctr"/>
                      <a:r>
                        <a:rPr lang="da-DK" sz="1200" b="1" strike="noStrike" spc="-1">
                          <a:latin typeface="Arial"/>
                        </a:rPr>
                        <a:t>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TIRSDAG</a:t>
                      </a:r>
                    </a:p>
                    <a:p>
                      <a:pPr algn="ctr"/>
                      <a:r>
                        <a:rPr lang="da-DK" sz="1200" b="1" strike="noStrike" spc="-1">
                          <a:latin typeface="Arial"/>
                        </a:rPr>
                        <a:t>Levetid &amp;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ONSDAG</a:t>
                      </a:r>
                    </a:p>
                    <a:p>
                      <a:pPr algn="ctr"/>
                      <a:r>
                        <a:rPr lang="da-DK" sz="1200" b="1" strike="noStrike" spc="-1">
                          <a:latin typeface="Arial"/>
                        </a:rPr>
                        <a:t>Indeklima &amp; Design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TORSDAG</a:t>
                      </a:r>
                    </a:p>
                    <a:p>
                      <a:pPr algn="ctr"/>
                      <a:r>
                        <a:rPr lang="da-DK" sz="1200" b="1" strike="noStrike" spc="-1">
                          <a:latin typeface="Arial"/>
                        </a:rPr>
                        <a:t>Konstruktion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r>
                        <a:rPr lang="da-DK" sz="1200" b="0" strike="noStrike" spc="-1">
                          <a:latin typeface="Arial"/>
                        </a:rPr>
                        <a:t>FREDAG</a:t>
                      </a:r>
                    </a:p>
                    <a:p>
                      <a:pPr algn="ctr"/>
                      <a:r>
                        <a:rPr lang="da-DK" sz="1200" b="1" strike="noStrike" spc="-1">
                          <a:latin typeface="Arial"/>
                        </a:rPr>
                        <a:t>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154140">
                <a:tc>
                  <a:txBody>
                    <a:bodyPr/>
                    <a:lstStyle/>
                    <a:p>
                      <a:r>
                        <a:rPr lang="en-US" sz="1200" b="0" strike="noStrike" spc="-1">
                          <a:latin typeface="Arial"/>
                        </a:rPr>
                        <a:t>Kl 8.00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Velkommen til - Hvem er vi og hvad er bæredygtigt byggeri?</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Præsentation af materialer og mulighed for at prøve at arbejde m. fx hørisolering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På </a:t>
                      </a:r>
                      <a:r>
                        <a:rPr lang="da-DK" sz="1200" b="0" strike="noStrike" spc="-1">
                          <a:latin typeface="Arial"/>
                        </a:rPr>
                        <a:t>tur til fx:</a:t>
                      </a:r>
                      <a:endParaRPr lang="da-DK" sz="1200" b="0" strike="noStrike" spc="-1" dirty="0">
                        <a:latin typeface="Arial"/>
                      </a:endParaRPr>
                    </a:p>
                    <a:p>
                      <a:r>
                        <a:rPr lang="da-DK" sz="1200" b="0" strike="noStrike" spc="-1" dirty="0">
                          <a:latin typeface="Arial"/>
                        </a:rPr>
                        <a:t>Det Åndbare Hus, Ringsted</a:t>
                      </a:r>
                    </a:p>
                    <a:p>
                      <a:r>
                        <a:rPr lang="da-DK" sz="1200" b="0" strike="noStrike" spc="-1" dirty="0">
                          <a:latin typeface="Arial"/>
                        </a:rPr>
                        <a:t>- vi mødes på  xx kl. x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Konstruktioner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Præsentationer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266340">
                <a:tc>
                  <a:txBody>
                    <a:bodyPr/>
                    <a:lstStyle/>
                    <a:p>
                      <a:r>
                        <a:rPr lang="en-US" sz="1200" b="0" strike="noStrike" spc="-1">
                          <a:latin typeface="Arial"/>
                        </a:rPr>
                        <a:t>Kl 9.30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621460">
                <a:tc>
                  <a:txBody>
                    <a:bodyPr/>
                    <a:lstStyle/>
                    <a:p>
                      <a:r>
                        <a:rPr lang="en-US" sz="1200" b="0" strike="noStrike" spc="-1">
                          <a:latin typeface="Arial"/>
                        </a:rPr>
                        <a:t>Kl 09.50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Materialer og produktion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Rundvisning i testhuset og produktionen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Opsamling og evaluering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355120">
                <a:tc>
                  <a:txBody>
                    <a:bodyPr/>
                    <a:lstStyle/>
                    <a:p>
                      <a:r>
                        <a:rPr lang="en-US" sz="1200" b="0" strike="noStrike" spc="-1">
                          <a:latin typeface="Arial"/>
                        </a:rPr>
                        <a:t>Kl 11.20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976580">
                <a:tc>
                  <a:txBody>
                    <a:bodyPr/>
                    <a:lstStyle/>
                    <a:p>
                      <a:r>
                        <a:rPr lang="en-US" sz="1200" b="0" strike="noStrike" spc="-1">
                          <a:latin typeface="Arial"/>
                        </a:rPr>
                        <a:t>Kl 11.50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Certificeringer - gruppearbejde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Værksted:</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Indeklima og Design:</a:t>
                      </a:r>
                    </a:p>
                    <a:p>
                      <a:r>
                        <a:rPr lang="da-DK" sz="1200" b="0" strike="noStrike" spc="-1">
                          <a:latin typeface="Arial"/>
                        </a:rPr>
                        <a:t>Om fugt og åndbarhed I materialer</a:t>
                      </a:r>
                    </a:p>
                    <a:p>
                      <a:endParaRPr lang="da-DK" sz="1200" b="0" strike="noStrike" spc="-1">
                        <a:solidFill>
                          <a:srgbClr val="000000"/>
                        </a:solidFill>
                        <a:latin typeface="Arial"/>
                      </a:endParaRP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p>
                      <a:endParaRPr lang="da-DK" sz="12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55120">
                <a:tc>
                  <a:txBody>
                    <a:bodyPr/>
                    <a:lstStyle/>
                    <a:p>
                      <a:r>
                        <a:rPr lang="en-US" sz="1200" b="0" strike="noStrike" spc="-1">
                          <a:latin typeface="Arial"/>
                        </a:rPr>
                        <a:t>Kl 13.20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dirty="0">
                          <a:latin typeface="Arial"/>
                        </a:rPr>
                        <a:t>Kl. 13.15 retur til x</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r>
                        <a:rPr lang="da-DK" sz="1200" b="0" strike="noStrike" spc="-1">
                          <a:latin typeface="Arial"/>
                        </a:rPr>
                        <a:t>Pause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da-DK"/>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443900">
                <a:tc>
                  <a:txBody>
                    <a:bodyPr/>
                    <a:lstStyle/>
                    <a:p>
                      <a:r>
                        <a:rPr lang="en-US" sz="1200" b="0" strike="noStrike" spc="-1">
                          <a:latin typeface="Arial"/>
                        </a:rPr>
                        <a:t>Kl 13.40 – 15.10</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dirty="0">
                          <a:latin typeface="Arial"/>
                        </a:rPr>
                        <a:t>Teori lokale:</a:t>
                      </a:r>
                    </a:p>
                    <a:p>
                      <a:r>
                        <a:rPr lang="da-DK" sz="1200" b="0" strike="noStrike" spc="-1" dirty="0">
                          <a:latin typeface="Arial"/>
                        </a:rPr>
                        <a:t>Opgave fortsat?</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a:latin typeface="Arial"/>
                        </a:rPr>
                        <a:t>Teor</a:t>
                      </a:r>
                      <a:r>
                        <a:rPr lang="da-DK" sz="1200" b="0" i="1" strike="noStrike" spc="-1">
                          <a:latin typeface="Arial"/>
                        </a:rPr>
                        <a:t>i lokale</a:t>
                      </a:r>
                      <a:r>
                        <a:rPr lang="da-DK" sz="1200" b="0" strike="noStrike" spc="-1">
                          <a:latin typeface="Arial"/>
                        </a:rPr>
                        <a:t>:</a:t>
                      </a:r>
                    </a:p>
                    <a:p>
                      <a:r>
                        <a:rPr lang="da-DK" sz="1200" b="0" strike="noStrike" spc="-1">
                          <a:latin typeface="Arial"/>
                        </a:rPr>
                        <a:t>Affald og Genbrug</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strike="noStrike" spc="-1" dirty="0">
                          <a:latin typeface="Arial"/>
                        </a:rPr>
                        <a:t>Ankomst til x: kl. 14.21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r>
                        <a:rPr lang="da-DK" sz="1200" b="0" i="1" strike="noStrike" spc="-1">
                          <a:latin typeface="Arial"/>
                        </a:rPr>
                        <a:t>Teori lokale:</a:t>
                      </a:r>
                    </a:p>
                    <a:p>
                      <a:r>
                        <a:rPr lang="da-DK" sz="1200" b="0" strike="noStrike" spc="-1">
                          <a:latin typeface="Arial"/>
                        </a:rPr>
                        <a:t>Opgavebazar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da-DK" dirty="0"/>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0736187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990000"/>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990000"/>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1985</TotalTime>
  <Words>1082</Words>
  <Application>Microsoft Office PowerPoint</Application>
  <PresentationFormat>Skærmshow (16:9)</PresentationFormat>
  <Paragraphs>296</Paragraphs>
  <Slides>4</Slides>
  <Notes>4</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4</vt:i4>
      </vt:variant>
    </vt:vector>
  </HeadingPairs>
  <TitlesOfParts>
    <vt:vector size="10" baseType="lpstr">
      <vt:lpstr>Arial</vt:lpstr>
      <vt:lpstr>Symbol</vt:lpstr>
      <vt:lpstr>Times New Roman</vt:lpstr>
      <vt:lpstr>Wingdings</vt:lpstr>
      <vt:lpstr>游ゴシック体 ボールド</vt:lpstr>
      <vt:lpstr>Office Theme</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Klogt  byggeri</dc:title>
  <dc:subject/>
  <dc:creator>Admin</dc:creator>
  <dc:description/>
  <cp:lastModifiedBy>Jette Hagensen</cp:lastModifiedBy>
  <cp:revision>105</cp:revision>
  <dcterms:modified xsi:type="dcterms:W3CDTF">2021-02-18T12:14:41Z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12</vt:i4>
  </property>
  <property fmtid="{D5CDD505-2E9C-101B-9397-08002B2CF9AE}" pid="8" name="PresentationFormat">
    <vt:lpwstr>Skærmshow (16:9)</vt:lpwstr>
  </property>
  <property fmtid="{D5CDD505-2E9C-101B-9397-08002B2CF9AE}" pid="9" name="ScaleCrop">
    <vt:bool>false</vt:bool>
  </property>
  <property fmtid="{D5CDD505-2E9C-101B-9397-08002B2CF9AE}" pid="10" name="ShareDoc">
    <vt:bool>false</vt:bool>
  </property>
  <property fmtid="{D5CDD505-2E9C-101B-9397-08002B2CF9AE}" pid="11" name="Slides">
    <vt:i4>16</vt:i4>
  </property>
</Properties>
</file>