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notesSlides/notesSlide3.xml" ContentType="application/vnd.openxmlformats-officedocument.presentationml.notesSlide+xml"/>
  <Override PartName="/ppt/media/image2.jpeg" ContentType="image/jpeg"/>
  <Override PartName="/ppt/media/image3.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4.jpe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5.jpeg" ContentType="image/jpeg"/>
  <Override PartName="/ppt/notesSlides/notesSlide13.xml" ContentType="application/vnd.openxmlformats-officedocument.presentationml.notesSlide+xml"/>
  <Override PartName="/ppt/media/image6.jpeg" ContentType="image/jpeg"/>
  <Override PartName="/ppt/notesSlides/notesSlide14.xml" ContentType="application/vnd.openxmlformats-officedocument.presentationml.notesSlide+xml"/>
  <Override PartName="/ppt/media/image7.jpeg" ContentType="image/jpe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CACA"/>
          </a:solidFill>
        </a:fill>
      </a:tcStyle>
    </a:wholeTbl>
    <a:band2H>
      <a:tcTxStyle b="def" i="def"/>
      <a:tcStyle>
        <a:tcBdr/>
        <a:fill>
          <a:solidFill>
            <a:srgbClr val="EF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70" name="Shape 970"/>
          <p:cNvSpPr/>
          <p:nvPr>
            <p:ph type="sldImg"/>
          </p:nvPr>
        </p:nvSpPr>
        <p:spPr>
          <a:xfrm>
            <a:off x="1143000" y="685800"/>
            <a:ext cx="4572000" cy="3429000"/>
          </a:xfrm>
          <a:prstGeom prst="rect">
            <a:avLst/>
          </a:prstGeom>
        </p:spPr>
        <p:txBody>
          <a:bodyPr/>
          <a:lstStyle/>
          <a:p>
            <a:pPr/>
          </a:p>
        </p:txBody>
      </p:sp>
      <p:sp>
        <p:nvSpPr>
          <p:cNvPr id="971" name="Shape 97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5" name="Shape 975"/>
          <p:cNvSpPr/>
          <p:nvPr>
            <p:ph type="sldImg"/>
          </p:nvPr>
        </p:nvSpPr>
        <p:spPr>
          <a:prstGeom prst="rect">
            <a:avLst/>
          </a:prstGeom>
        </p:spPr>
        <p:txBody>
          <a:bodyPr/>
          <a:lstStyle/>
          <a:p>
            <a:pPr/>
          </a:p>
        </p:txBody>
      </p:sp>
      <p:sp>
        <p:nvSpPr>
          <p:cNvPr id="976" name="Shape 976"/>
          <p:cNvSpPr/>
          <p:nvPr>
            <p:ph type="body" sz="quarter" idx="1"/>
          </p:nvPr>
        </p:nvSpPr>
        <p:spPr>
          <a:prstGeom prst="rect">
            <a:avLst/>
          </a:prstGeom>
        </p:spPr>
        <p:txBody>
          <a:bodyPr/>
          <a:lstStyle/>
          <a:p>
            <a:pPr marL="214559" indent="-213119">
              <a:defRPr spc="-1" sz="2000"/>
            </a:pPr>
            <a:r>
              <a:t>Denne præsentation kan indgå i et længere forløb fx som det skitserede ugeforløb, der kan findes på portalen. Her er det lagt ind på dag 4 og 5 som den sidste del af forløbet.</a:t>
            </a:r>
          </a:p>
          <a:p>
            <a:pPr marL="214559" indent="-213119">
              <a:defRPr spc="-1" sz="2000"/>
            </a:pPr>
          </a:p>
          <a:p>
            <a:pPr marL="214559" indent="-213119">
              <a:defRPr spc="-1" sz="2000"/>
            </a:pPr>
            <a:r>
              <a:t>Det kan også stå alene som et tema på 2-3 lektioner eller som et lille forløb over 1-2 dage om levetid og konstruktioner i bæredygtigt byggeri. Et vigtigt element er opgave bazaren, som er beskrevet nedenfor. Hvis denne skal indgå skal der indsættes min. 1 og helst 2 dage. </a:t>
            </a:r>
          </a:p>
          <a:p>
            <a:pPr marL="214559" indent="-213119">
              <a:defRPr spc="-1" sz="2000"/>
            </a:pPr>
          </a:p>
          <a:p>
            <a:pPr marL="214559" indent="-213119">
              <a:defRPr spc="-1" sz="2000"/>
            </a:pPr>
            <a:r>
              <a:t>I løbet af denne præsentation skal vi se på: Indvendige og udvendige vægge, fundamenter og tag, og vi skal lidt i dybden med diffusionsåbne konstruktioner.</a:t>
            </a:r>
          </a:p>
          <a:p>
            <a:pPr marL="214559" indent="-213119">
              <a:defRPr spc="-1" sz="2000"/>
            </a:pPr>
          </a:p>
          <a:p>
            <a:pPr marL="214559" indent="-213119">
              <a:defRPr b="1" i="1" spc="-1" sz="2000"/>
            </a:pPr>
            <a:r>
              <a:t>Forslag til forløb</a:t>
            </a:r>
            <a:r>
              <a:rPr b="0" i="0"/>
              <a:t>: </a:t>
            </a:r>
            <a:endParaRPr b="0" i="0"/>
          </a:p>
          <a:p>
            <a:pPr marL="214559" indent="-213119">
              <a:defRPr spc="-1" sz="2000"/>
            </a:pPr>
          </a:p>
          <a:p>
            <a:pPr marL="214559" indent="-213119">
              <a:defRPr spc="-1" sz="2000"/>
            </a:pPr>
            <a:r>
              <a:t>Indled fx med: I dag skal vi “bygge et hus”! Vi skal se på indvendige og udvendige vægge, og på fundamenter og tag.</a:t>
            </a:r>
          </a:p>
          <a:p>
            <a:pPr marL="214559" indent="-213119">
              <a:defRPr spc="-1" sz="2000"/>
            </a:pPr>
            <a:r>
              <a:t>Det er jo som udgangspunkt ikke kun tømrerfagligt, murerfagligt eller malerfagligt. Det viser at det er vigtigt at holde fast i det tværfaglige mellem vores fag.</a:t>
            </a:r>
          </a:p>
          <a:p>
            <a:pPr marL="214559" indent="-213119">
              <a:defRPr spc="-1" sz="2000"/>
            </a:pPr>
          </a:p>
          <a:p>
            <a:pPr marL="214559" indent="-213119">
              <a:defRPr spc="-1" sz="2000"/>
            </a:pPr>
            <a:r>
              <a:t>Start med at holde et oplæg med slide 2-13. Vis filmen i slide 14. </a:t>
            </a:r>
          </a:p>
          <a:p>
            <a:pPr marL="214559" indent="-213119">
              <a:defRPr spc="-1" sz="2000"/>
            </a:pPr>
          </a:p>
          <a:p>
            <a:pPr marL="214559" indent="-213119">
              <a:defRPr spc="-1" sz="2000"/>
            </a:pPr>
            <a:r>
              <a:t>Bestil evt. en materialekasse og lad eleverne se, røre, snakke og gætte hvilke materialer der er i kassen. Se mere </a:t>
            </a:r>
            <a:r>
              <a:rPr b="1" i="1"/>
              <a:t>her</a:t>
            </a:r>
          </a:p>
          <a:p>
            <a:pPr marL="214559" indent="-213119">
              <a:defRPr spc="-1" sz="2000"/>
            </a:pPr>
          </a:p>
          <a:p>
            <a:pPr marL="214559" indent="-213119">
              <a:defRPr spc="-1" sz="2000"/>
            </a:pPr>
            <a:r>
              <a:t>Igangsæt gruppearbejdet om materialebazar i slide 15. Eleverne skal arbejde selvstændigt i nogle timer eller resten af dagen.</a:t>
            </a:r>
          </a:p>
          <a:p>
            <a:pPr marL="214559" indent="-213119">
              <a:defRPr spc="-1" sz="2000"/>
            </a:pPr>
          </a:p>
          <a:p>
            <a:pPr marL="214559" indent="-213119">
              <a:defRPr spc="-1" sz="2000"/>
            </a:pPr>
            <a:r>
              <a:t>Sidst på dagen – eller helst: næste dag skal de fremlægge jeres konstruktion, materiale(r) og problemstilling for de andre og vi sammensætter vores bæredygtige hus gennem de forskellige fremlæggelser</a:t>
            </a:r>
          </a:p>
          <a:p>
            <a:pPr marL="214559" indent="-213119">
              <a:defRPr spc="-1" sz="2000"/>
            </a:pPr>
          </a:p>
          <a:p>
            <a:pPr marL="214559" indent="-213119">
              <a:defRPr spc="-1" sz="2000"/>
            </a:pPr>
            <a:r>
              <a:t>Hvis jeres gruppe bliver færdige før eller vil have lidt ekstra udfordringer, kan I løbende gå ud og hente flere sedler og inddrage i jeres arbejde</a:t>
            </a:r>
            <a:br/>
          </a:p>
          <a:p>
            <a:pPr marL="214559" indent="-213119">
              <a:defRPr spc="-1" sz="2000"/>
            </a:pPr>
            <a:r>
              <a:t>Se liste med forslag til opgaver </a:t>
            </a:r>
            <a:r>
              <a:rPr b="1" i="1"/>
              <a:t>her</a:t>
            </a:r>
            <a:r>
              <a:t>: http://xn--bredygtigtbyggeri-rrb.dk/wp-content/uploads/2018/05/Opgaver-fra-l%C3%A6rer-til-l%C3%A6rer-1.docx skal opdateres!</a:t>
            </a:r>
          </a:p>
          <a:p>
            <a:pPr marL="214559" indent="-213119">
              <a:defRPr spc="-1" sz="2000"/>
            </a:pPr>
          </a:p>
          <a:p>
            <a:pPr marL="214559" indent="-213119">
              <a:defRPr spc="-1" sz="2000"/>
            </a:pPr>
            <a:r>
              <a:t>Lav en kort opsamling til sidst: Hvad har I lært? </a:t>
            </a:r>
          </a:p>
          <a:p>
            <a:pPr marL="214559" indent="-213119">
              <a:defRPr spc="-1" sz="2000"/>
            </a:pPr>
          </a:p>
          <a:p>
            <a:pPr marL="214559" indent="-213119">
              <a:defRPr b="1" i="1" spc="-1" sz="2000"/>
            </a:pPr>
            <a:r>
              <a:t>Bonusopgaver </a:t>
            </a:r>
          </a:p>
          <a:p>
            <a:pPr marL="214559" indent="-213119">
              <a:defRPr spc="-1" sz="2000"/>
            </a:pPr>
          </a:p>
          <a:p>
            <a:pPr marL="214559" indent="-213119">
              <a:defRPr spc="-1" sz="2000"/>
            </a:pPr>
            <a:r>
              <a:t>I slide 9: Beregn Z-værdien af en eller flere selvvalgt konstruktioner</a:t>
            </a:r>
          </a:p>
          <a:p>
            <a:pPr marL="214559" indent="-213119">
              <a:defRPr spc="-1" sz="2000"/>
            </a:pPr>
          </a:p>
          <a:p>
            <a:pPr marL="214559" indent="-213119">
              <a:defRPr spc="-1" sz="2000"/>
            </a:pPr>
            <a:r>
              <a:t>I slide 12: Prøv at vurdere forskellige typer tag ud fra livscyklus principper. </a:t>
            </a:r>
          </a:p>
          <a:p>
            <a:pPr marL="214559" indent="-213119">
              <a:defRPr spc="-1" sz="2000"/>
            </a:pPr>
            <a:r>
              <a:t>Brug evt. hjælpespørgsmål herfra: http://bæredygtigtbyggeri.dk/gode-principper-for-baeredygtigt-byggeri/livscyklus-vurdering-lca/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5" name="Shape 1045"/>
          <p:cNvSpPr/>
          <p:nvPr>
            <p:ph type="sldImg"/>
          </p:nvPr>
        </p:nvSpPr>
        <p:spPr>
          <a:prstGeom prst="rect">
            <a:avLst/>
          </a:prstGeom>
        </p:spPr>
        <p:txBody>
          <a:bodyPr/>
          <a:lstStyle/>
          <a:p>
            <a:pPr/>
          </a:p>
        </p:txBody>
      </p:sp>
      <p:sp>
        <p:nvSpPr>
          <p:cNvPr id="1046" name="Shape 1046"/>
          <p:cNvSpPr/>
          <p:nvPr>
            <p:ph type="body" sz="quarter" idx="1"/>
          </p:nvPr>
        </p:nvSpPr>
        <p:spPr>
          <a:prstGeom prst="rect">
            <a:avLst/>
          </a:prstGeom>
        </p:spPr>
        <p:txBody>
          <a:bodyPr/>
          <a:lstStyle/>
          <a:p>
            <a:pPr marL="214559" indent="-213119">
              <a:defRPr spc="-1" sz="2000"/>
            </a:pPr>
            <a:r>
              <a:t>Når man skal sammensætte materialerne i en diffusionsåben konstruktion (en konstruktion uden dampspærre eller dampbremse) er materialernes Z-værdi (dampdiffusionsmodstand) interessant.</a:t>
            </a:r>
          </a:p>
          <a:p>
            <a:pPr marL="214559" indent="-213119">
              <a:defRPr spc="-1" sz="2000"/>
            </a:pPr>
          </a:p>
          <a:p>
            <a:pPr marL="214559" indent="-213119">
              <a:defRPr spc="-1" sz="2000"/>
            </a:pPr>
            <a:r>
              <a:t>Z-værdien angiver materialets diffusionsmodstand med en værdi (109 Pa · s · m2 /kg), f.eks. spånplade 12 mm = 3. Z-værdien kan dog variere fra produkt til produkt, så man skal se efter specifikation fra den enkelte producent, for at få den helt korrekte værdi.</a:t>
            </a:r>
          </a:p>
          <a:p>
            <a:pPr marL="214559" indent="-213119">
              <a:defRPr spc="-1" sz="2000"/>
            </a:pPr>
          </a:p>
          <a:p>
            <a:pPr marL="214559" indent="-213119">
              <a:defRPr spc="-1" sz="2000"/>
            </a:pPr>
            <a:r>
              <a:t>Teknisk fælleseje indgår i Bygningsreglementet BR 2018. Det kan ses som det man kalder tommelfingerregler - her siger man at forholdet mellem Z-værdien på indersiden skal være 10 gange højere end på ydersiden af en ydervæg skal svarende til  Z inde &gt; 10 · Z ude</a:t>
            </a:r>
          </a:p>
          <a:p>
            <a:pPr marL="214559" indent="-213119">
              <a:defRPr spc="-1" sz="2000"/>
            </a:pPr>
          </a:p>
          <a:p>
            <a:pPr marL="214559" indent="-213119">
              <a:defRPr spc="-1" sz="2000"/>
            </a:pPr>
            <a:r>
              <a:t>Det er imidlertid EVDs erfaring, at det er en fordel, at materialerne på såvel den udvendige som den indvendige side af isoleringen er så diffusionsåbne som muligt (lav Z-værdi) for at sikre de bedst mulige betingelser for at fugt kan bevæge sig ind og ud gennem konstruktionen. </a:t>
            </a:r>
          </a:p>
          <a:p>
            <a:pPr marL="214559" indent="-213119">
              <a:defRPr spc="-1" sz="2000"/>
            </a:pPr>
          </a:p>
          <a:p>
            <a:pPr marL="214559" indent="-213119">
              <a:defRPr spc="-1" sz="2000"/>
            </a:pPr>
            <a:r>
              <a:t>Egen Vinding og Datters erfaring gennem mange år med diffusionsåbent byggeri, samt fra det gennemtestede Åndbare Hus, er at forholdet 1 til 1 fungerer glimrende. </a:t>
            </a:r>
          </a:p>
          <a:p>
            <a:pPr marL="214559" indent="-213119">
              <a:defRPr spc="-1" sz="2000"/>
            </a:pPr>
          </a:p>
          <a:p>
            <a:pPr marL="214559" indent="-213119">
              <a:defRPr spc="-1" sz="2000"/>
            </a:pPr>
            <a:r>
              <a:t>Man kan beregne Z-værdien af materialerne på indersiden hhv. ydersiden af en ydervægskonstruktion ved at lægge værdier for de enkelte materialer sammen, idet Z-værdien er direkte proportional med materialets tykkelse. Fx har 150 mm af et materiale 1,5 x Z-værdien af 100 mm af samme materiale</a:t>
            </a:r>
          </a:p>
          <a:p>
            <a:pPr marL="214559" indent="-213119">
              <a:defRPr spc="-1" sz="2000"/>
            </a:pPr>
          </a:p>
          <a:p>
            <a:pPr marL="214559" indent="-213119">
              <a:defRPr spc="-1" sz="2000"/>
            </a:pPr>
            <a:r>
              <a:t>Mere om Z-værdier: https://www.byggeriogenergi.dk/vaerktoejer/dampspaerreguide/saadan-opnaas-korrekt-materialevalg/z-vaerdier-for-materialer/ </a:t>
            </a:r>
          </a:p>
          <a:p>
            <a:pPr marL="214559" indent="-213119">
              <a:defRPr spc="-1" sz="2000"/>
            </a:pPr>
          </a:p>
          <a:p>
            <a:pPr marL="214559" indent="-213119">
              <a:defRPr b="1" i="1" spc="-1" sz="2000"/>
            </a:pPr>
            <a:r>
              <a:t>Bonus opgave</a:t>
            </a:r>
            <a:r>
              <a:rPr b="0" i="0"/>
              <a:t>: Beregn Z-værdien for forskellige konstruktioner</a:t>
            </a:r>
          </a:p>
          <a:p>
            <a:pPr marL="214559" indent="-213119">
              <a:defRPr spc="-1" sz="2000"/>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1" name="Shape 1051"/>
          <p:cNvSpPr/>
          <p:nvPr>
            <p:ph type="sldImg"/>
          </p:nvPr>
        </p:nvSpPr>
        <p:spPr>
          <a:prstGeom prst="rect">
            <a:avLst/>
          </a:prstGeom>
        </p:spPr>
        <p:txBody>
          <a:bodyPr/>
          <a:lstStyle/>
          <a:p>
            <a:pPr/>
          </a:p>
        </p:txBody>
      </p:sp>
      <p:sp>
        <p:nvSpPr>
          <p:cNvPr id="1052" name="Shape 1052"/>
          <p:cNvSpPr/>
          <p:nvPr>
            <p:ph type="body" sz="quarter" idx="1"/>
          </p:nvPr>
        </p:nvSpPr>
        <p:spPr>
          <a:prstGeom prst="rect">
            <a:avLst/>
          </a:prstGeom>
        </p:spPr>
        <p:txBody>
          <a:bodyPr/>
          <a:lstStyle/>
          <a:p>
            <a:pPr marL="214559" indent="-213119">
              <a:defRPr spc="-1" sz="2000"/>
            </a:pPr>
            <a:r>
              <a:t>Dette er hovedkonklusionerne fra test-projektet Det Åndbare Hus, som er støttet af MUDP under Miljøstyrelsen, samt af Realdania og A P Møller fondene.</a:t>
            </a:r>
          </a:p>
          <a:p>
            <a:pPr marL="214559" indent="-213119">
              <a:defRPr spc="-1" sz="2000"/>
            </a:pPr>
          </a:p>
          <a:p>
            <a:pPr marL="214559" indent="-213119">
              <a:defRPr spc="-1" sz="2000"/>
            </a:pPr>
            <a:r>
              <a:t>De to første ydervægskonstruktioner har håndteret fugten godt. Dette viser, at fugt svarende til det, en almindelig familie producerer, kan diffundere gennem konstruktionen, uden at der ophobes fugt. </a:t>
            </a:r>
          </a:p>
          <a:p>
            <a:pPr marL="214559" indent="-213119">
              <a:defRPr spc="-1" sz="2000"/>
            </a:pPr>
          </a:p>
          <a:p>
            <a:pPr marL="214559" indent="-213119">
              <a:defRPr spc="-1" sz="2000"/>
            </a:pPr>
            <a:r>
              <a:t>På den del af facaden, der ikke er dækket med strå yderst, har det vist sig at fugten kondenserer og skaber problemer. Det handler om ydervægskonstruktion nummer 3, hvor det altså har vist sig, at når den yderste flade (vindspærren) er kold (ikke isolerende) og forholdsvis diffusionstæt (inde/ude: 1:10) og når vi udsætter huset for den ret ekstreme påvirkning, hvor vi tilfører fugt uden at der er ventilation i bygningen, så kan der opstå problemer med fugt og efterfølgende skimmelsvamp.</a:t>
            </a:r>
          </a:p>
          <a:p>
            <a:pPr marL="214559" indent="-213119">
              <a:defRPr spc="-1" sz="2000"/>
            </a:pPr>
          </a:p>
          <a:p>
            <a:pPr marL="214559" indent="-213119">
              <a:defRPr spc="-1" sz="2000"/>
            </a:pPr>
            <a:r>
              <a:t>Dette er et vigtigt resultat. Det betyder, at når vi har vindspærre i form af en kold og diffusionstæt flade som f.eks. rupløjede brædder som yderste eller næst-yderste lag, så skal denne beklædes med isolering (som i ydervægskonstruktion type 2).</a:t>
            </a:r>
          </a:p>
          <a:p>
            <a:pPr marL="214559" indent="-213119">
              <a:defRPr spc="-1" sz="2000"/>
            </a:pPr>
          </a:p>
          <a:p>
            <a:pPr marL="214559" indent="-213119">
              <a:defRPr spc="-1" sz="2000"/>
            </a:pPr>
            <a:r>
              <a:t>Alternativt skal der i stedet anvendes en vindspærre med højere isoleringsværdi og /eller en diffusionsåben vindspærre, som fx en Homatherm plade, som vi har monteret på gavlene, hvor der ikke har vist sig problemer med fugt (ydervægskonstruktion type 1).</a:t>
            </a:r>
          </a:p>
          <a:p>
            <a:pPr marL="214559" indent="-213119">
              <a:defRPr spc="-1" sz="2000"/>
            </a:pPr>
          </a:p>
          <a:p>
            <a:pPr marL="214559" indent="-213119">
              <a:defRPr spc="-1" sz="2000"/>
            </a:pPr>
            <a:r>
              <a:t>Se testresultaterne fra Det Åndbare Hus her https://egenvinding.dk/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8" name="Shape 1058"/>
          <p:cNvSpPr/>
          <p:nvPr>
            <p:ph type="sldImg"/>
          </p:nvPr>
        </p:nvSpPr>
        <p:spPr>
          <a:prstGeom prst="rect">
            <a:avLst/>
          </a:prstGeom>
        </p:spPr>
        <p:txBody>
          <a:bodyPr/>
          <a:lstStyle/>
          <a:p>
            <a:pPr/>
          </a:p>
        </p:txBody>
      </p:sp>
      <p:sp>
        <p:nvSpPr>
          <p:cNvPr id="1059" name="Shape 1059"/>
          <p:cNvSpPr/>
          <p:nvPr>
            <p:ph type="body" sz="quarter" idx="1"/>
          </p:nvPr>
        </p:nvSpPr>
        <p:spPr>
          <a:prstGeom prst="rect">
            <a:avLst/>
          </a:prstGeom>
        </p:spPr>
        <p:txBody>
          <a:bodyPr/>
          <a:lstStyle/>
          <a:p>
            <a:pPr marL="214559" indent="-213119">
              <a:defRPr spc="-1" sz="2000"/>
            </a:pPr>
            <a:r>
              <a:t>Hvis man vil vælge et bæredygtigt tag, kan man anvende LCA principperne og vurdere de forskellige materialer – og så sammenholde det med hensyn til økonomi og bygningens arkitektoniske udtryk.  </a:t>
            </a:r>
          </a:p>
          <a:p>
            <a:pPr marL="214559" indent="-213119">
              <a:defRPr spc="-1" sz="2000"/>
            </a:pPr>
          </a:p>
          <a:p>
            <a:pPr marL="214559" indent="-213119">
              <a:defRPr spc="-1" sz="2000"/>
            </a:pPr>
            <a:r>
              <a:t>Mange tagbelægninger kan være svage på forskellige punkter i forhold til LCA’en. Men der findes gode alternativer, som er udviklet ud fra principper om en mindre ressourcekrævende produktion, længere levetid og muligheder for genanvendelse eller kompostering.</a:t>
            </a:r>
          </a:p>
          <a:p>
            <a:pPr marL="214559" indent="-213119">
              <a:defRPr spc="-1" sz="2000"/>
            </a:pPr>
          </a:p>
          <a:p>
            <a:pPr marL="214559" indent="-213119">
              <a:defRPr spc="-1" sz="2000"/>
            </a:pPr>
            <a:r>
              <a:t>Af muligheder for tagbelægninger med gode resultater i forhold til LCA’en kan nævnes:</a:t>
            </a:r>
          </a:p>
          <a:p>
            <a:pPr marL="214559" indent="-213119">
              <a:defRPr spc="-1" sz="2000"/>
            </a:pPr>
          </a:p>
          <a:p>
            <a:pPr marL="214559" indent="-213119">
              <a:defRPr spc="-1" sz="2000"/>
            </a:pPr>
            <a:r>
              <a:t>    Stråtag</a:t>
            </a:r>
          </a:p>
          <a:p>
            <a:pPr marL="214559" indent="-213119">
              <a:defRPr spc="-1" sz="2000"/>
            </a:pPr>
            <a:r>
              <a:t>    Grønne tage</a:t>
            </a:r>
          </a:p>
          <a:p>
            <a:pPr marL="214559" indent="-213119">
              <a:defRPr spc="-1" sz="2000"/>
            </a:pPr>
            <a:r>
              <a:t>    Træspån</a:t>
            </a:r>
          </a:p>
          <a:p>
            <a:pPr marL="214559" indent="-213119">
              <a:defRPr spc="-1" sz="2000"/>
            </a:pPr>
            <a:r>
              <a:t>    Vegetabilsk tagpap</a:t>
            </a:r>
          </a:p>
          <a:p>
            <a:pPr marL="214559" indent="-213119">
              <a:defRPr spc="-1" sz="2000"/>
            </a:pPr>
            <a:r>
              <a:t>    Genbrugstegl</a:t>
            </a:r>
          </a:p>
          <a:p>
            <a:pPr marL="214559" indent="-213119">
              <a:defRPr spc="-1" sz="2000"/>
            </a:pPr>
            <a:r>
              <a:t>    Stålpladetag</a:t>
            </a:r>
          </a:p>
          <a:p>
            <a:pPr marL="214559" indent="-213119">
              <a:defRPr spc="-1" sz="2000"/>
            </a:pPr>
          </a:p>
          <a:p>
            <a:pPr marL="214559" indent="-213119">
              <a:defRPr spc="-1" sz="2000"/>
            </a:pPr>
            <a:r>
              <a:t>De nævnte løsninger kan alle anvendes i en åndbar konstruktion. Tagkonstruktionen udføres da efter samme principper som den diffusionsåbne ydervæg. </a:t>
            </a:r>
          </a:p>
          <a:p>
            <a:pPr marL="214559" indent="-213119">
              <a:defRPr spc="-1" sz="2000"/>
            </a:pPr>
          </a:p>
          <a:p>
            <a:pPr marL="214559" indent="-213119">
              <a:defRPr spc="-1" sz="2000"/>
            </a:pPr>
            <a:r>
              <a:t>Ved brug af tegl, grønne tage, tagpap og stålpladetag skabes en åndbar konstruktion ved at der lægges afstand mellem bræddelag og tag. Herfra kan fugten ventileres bort og der skabes et godt indeklima. Ved stålpladetaget kan et undertag mindske risiko for kondens, alternativt kan man vælge at bruge stålplader med antikondens belægning.</a:t>
            </a:r>
          </a:p>
          <a:p>
            <a:pPr marL="214559" indent="-213119">
              <a:defRPr spc="-1" sz="2000"/>
            </a:pPr>
          </a:p>
          <a:p>
            <a:pPr marL="214559" indent="-213119">
              <a:defRPr spc="-1" sz="2000"/>
            </a:pPr>
            <a:r>
              <a:t>Stråtag kan også opbygges uden dampspærre, og hvis man vælger et cellulose baseret isoleringsmateriale, som for eksempel hør eller hamp, bliver hele tagkonstruktionen diffusionsåben. Som alternativ til krydsfinerplader kan man eksempelvis lægge strået på rupløjede granbrædder. Dette vil muliggøre, at fugt transporteres ud igennem materialerne og ikke ophobes i tagkonstruktionen. Man kan her undvære luftspalten mellem strå og isolering og mindske den dertil hørende brandfare. Det betyder igen, at man kan undvære den lufttætte dampspærre og få et ’åndbart’ hus med et sundt indeklima. Se mere på http://bæredygtigtbyggeri.dk/straatag/</a:t>
            </a:r>
          </a:p>
          <a:p>
            <a:pPr marL="214559" indent="-213119">
              <a:defRPr spc="-1" sz="2000"/>
            </a:pPr>
          </a:p>
          <a:p>
            <a:pPr marL="214559" indent="-213119">
              <a:defRPr b="1" i="1" spc="-1" sz="2000"/>
            </a:pPr>
            <a:r>
              <a:t>Bonus opgave: </a:t>
            </a:r>
            <a:r>
              <a:rPr b="0" i="0"/>
              <a:t>Prøv at vurdere forskellige typer tag ud fra livscyklus principper. Brug evt. hjælpespørgsmål herfra: http://bæredygtigtbyggeri.dk/gode-principper-for-baeredygtigt-byggeri/livscyklus-vurdering-lca/</a:t>
            </a:r>
            <a:endParaRPr b="0" i="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5" name="Shape 1065"/>
          <p:cNvSpPr/>
          <p:nvPr>
            <p:ph type="sldImg"/>
          </p:nvPr>
        </p:nvSpPr>
        <p:spPr>
          <a:prstGeom prst="rect">
            <a:avLst/>
          </a:prstGeom>
        </p:spPr>
        <p:txBody>
          <a:bodyPr/>
          <a:lstStyle/>
          <a:p>
            <a:pPr/>
          </a:p>
        </p:txBody>
      </p:sp>
      <p:sp>
        <p:nvSpPr>
          <p:cNvPr id="1066" name="Shape 1066"/>
          <p:cNvSpPr/>
          <p:nvPr>
            <p:ph type="body" sz="quarter" idx="1"/>
          </p:nvPr>
        </p:nvSpPr>
        <p:spPr>
          <a:prstGeom prst="rect">
            <a:avLst/>
          </a:prstGeom>
        </p:spPr>
        <p:txBody>
          <a:bodyPr/>
          <a:lstStyle/>
          <a:p>
            <a:pPr marL="214200" indent="-212400">
              <a:defRPr spc="-1" sz="2000"/>
            </a:pPr>
            <a:r>
              <a:t>Indvendige ydervægge skal sikre lufttæthed. Samtidig kan de også være diffusionsåbne.</a:t>
            </a:r>
          </a:p>
          <a:p>
            <a:pPr marL="214200" indent="-212400">
              <a:defRPr spc="-1" sz="2000"/>
            </a:pPr>
          </a:p>
          <a:p>
            <a:pPr marL="214200" indent="-212400">
              <a:defRPr spc="-1" sz="2000"/>
            </a:pPr>
            <a:r>
              <a:t>Eksempler på indervægge, der er gode i f.t. indeklima og bæredygtighed: </a:t>
            </a:r>
          </a:p>
          <a:p>
            <a:pPr marL="214200" indent="-212400">
              <a:defRPr spc="-1" sz="2000"/>
            </a:pPr>
          </a:p>
          <a:p>
            <a:pPr marL="343080" indent="-341279">
              <a:buClr>
                <a:srgbClr val="000000"/>
              </a:buClr>
              <a:buSzPct val="100000"/>
              <a:buFont typeface="Arial"/>
              <a:buChar char="•"/>
              <a:defRPr spc="-1" sz="2000"/>
            </a:pPr>
            <a:r>
              <a:t>Lerplade med lerpuds, to lag gips, osb-plade og gips</a:t>
            </a:r>
          </a:p>
          <a:p>
            <a:pPr>
              <a:defRPr spc="-1" sz="2000"/>
            </a:pPr>
          </a:p>
          <a:p>
            <a:pPr marL="343080" indent="-341279">
              <a:buClr>
                <a:srgbClr val="000000"/>
              </a:buClr>
              <a:buSzPct val="100000"/>
              <a:buFont typeface="Arial"/>
              <a:buChar char="•"/>
              <a:defRPr spc="-1" sz="2000"/>
            </a:pPr>
            <a:r>
              <a:t>Pudset væg (træ, rørvæv og puds)</a:t>
            </a:r>
          </a:p>
          <a:p>
            <a:pPr>
              <a:defRPr spc="-1" sz="2000"/>
            </a:pPr>
          </a:p>
          <a:p>
            <a:pPr marL="343080" indent="-341279">
              <a:buClr>
                <a:srgbClr val="000000"/>
              </a:buClr>
              <a:buSzPct val="100000"/>
              <a:buFont typeface="Arial"/>
              <a:buChar char="•"/>
              <a:defRPr spc="-1" sz="2000"/>
            </a:pPr>
            <a:r>
              <a:t>Undgå væv, da vævklæber ikke er diffusionsåben.</a:t>
            </a:r>
          </a:p>
          <a:p>
            <a:pPr marL="214200" indent="-212400">
              <a:defRPr spc="-1" sz="2000"/>
            </a:pPr>
          </a:p>
          <a:p>
            <a:pPr marL="343080" indent="-341279">
              <a:buClr>
                <a:srgbClr val="000000"/>
              </a:buClr>
              <a:buSzPct val="100000"/>
              <a:buFont typeface="Arial"/>
              <a:buChar char="•"/>
              <a:defRPr spc="-1" sz="2000"/>
            </a:pPr>
            <a:r>
              <a:t>Spartelmasse indeholder ofte MI, som afgasser i en lang tid og er meget allergifremkaldende. Spartelmasse er OK i f.t. åndbarhed.</a:t>
            </a:r>
          </a:p>
          <a:p>
            <a:pPr>
              <a:defRPr spc="-1" sz="2000"/>
            </a:pPr>
          </a:p>
          <a:p>
            <a:pPr marL="343080" indent="-341279">
              <a:buClr>
                <a:srgbClr val="000000"/>
              </a:buClr>
              <a:buSzPct val="100000"/>
              <a:buFont typeface="Arial"/>
              <a:buChar char="•"/>
              <a:defRPr spc="-1" sz="2000"/>
            </a:pPr>
            <a:r>
              <a:t>Tapet og tapetklister – er fint i f.t. åndbarhed og uproblematisk i f.t. afgasning.</a:t>
            </a:r>
          </a:p>
          <a:p>
            <a:pPr>
              <a:defRPr spc="-1" sz="2000"/>
            </a:pPr>
          </a:p>
          <a:p>
            <a:pPr marL="343080" indent="-341279">
              <a:buClr>
                <a:srgbClr val="000000"/>
              </a:buClr>
              <a:buSzPct val="100000"/>
              <a:buFont typeface="Arial"/>
              <a:buChar char="•"/>
              <a:defRPr spc="-1" sz="2000"/>
            </a:pPr>
            <a:r>
              <a:t>Plastikmaling er ikke diffusionsåbent!! Brug kalk, naturmaling, silikatmaling mv. der er diffusionsåbent.</a:t>
            </a:r>
          </a:p>
          <a:p>
            <a:pPr>
              <a:defRPr spc="-1" sz="2000"/>
            </a:pPr>
          </a:p>
          <a:p>
            <a:pPr marL="343080" indent="-341279">
              <a:buClr>
                <a:srgbClr val="000000"/>
              </a:buClr>
              <a:buSzPct val="100000"/>
              <a:buFont typeface="Arial"/>
              <a:buChar char="•"/>
              <a:defRPr spc="-1" sz="2000"/>
            </a:pPr>
            <a:r>
              <a:t>Vægge af ubrændte lersten og andre tunge vægge bidrager med termisk masse (holder på varmen, regulerer luftfugthed)</a:t>
            </a:r>
          </a:p>
          <a:p>
            <a:pPr>
              <a:defRPr spc="-1" sz="2000"/>
            </a:pPr>
          </a:p>
          <a:p>
            <a:pPr marL="343080" indent="-341279">
              <a:buClr>
                <a:srgbClr val="000000"/>
              </a:buClr>
              <a:buSzPct val="100000"/>
              <a:buFont typeface="Arial"/>
              <a:buChar char="•"/>
              <a:defRPr spc="-1" sz="2000"/>
            </a:pPr>
            <a:r>
              <a:t>Tænk på afgasning. Ler og kalk er gode materialer og kan 'rense luften’.  Gips og ler afgasser mindre end træ. Nyt træ har en afgasning af bl.a. terpener.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1" name="Shape 1071"/>
          <p:cNvSpPr/>
          <p:nvPr>
            <p:ph type="sldImg"/>
          </p:nvPr>
        </p:nvSpPr>
        <p:spPr>
          <a:prstGeom prst="rect">
            <a:avLst/>
          </a:prstGeom>
        </p:spPr>
        <p:txBody>
          <a:bodyPr/>
          <a:lstStyle/>
          <a:p>
            <a:pPr/>
          </a:p>
        </p:txBody>
      </p:sp>
      <p:sp>
        <p:nvSpPr>
          <p:cNvPr id="1072" name="Shape 1072"/>
          <p:cNvSpPr/>
          <p:nvPr>
            <p:ph type="body" sz="quarter" idx="1"/>
          </p:nvPr>
        </p:nvSpPr>
        <p:spPr>
          <a:prstGeom prst="rect">
            <a:avLst/>
          </a:prstGeom>
        </p:spPr>
        <p:txBody>
          <a:bodyPr/>
          <a:lstStyle/>
          <a:p>
            <a:pPr marL="214200" indent="-212400">
              <a:defRPr spc="-1" sz="2000"/>
            </a:pPr>
            <a:r>
              <a:t>Men hvad så når vi bygger åndbart og ikke har brug for at ventilere fugt ud?</a:t>
            </a:r>
          </a:p>
          <a:p>
            <a:pPr marL="214200" indent="-212400">
              <a:defRPr spc="-1" sz="2000"/>
            </a:pPr>
          </a:p>
          <a:p>
            <a:pPr marL="214200" indent="-212400">
              <a:defRPr spc="-1" sz="2000"/>
            </a:pPr>
            <a:r>
              <a:t>HUSK: Der er fortsat behov for ventilation til at opretholde en god balance mellem ilt og CO2 og til udluftning for lugte, afgasning fra byggematerialer og indbo, mv.</a:t>
            </a:r>
          </a:p>
          <a:p>
            <a:pPr marL="214200" indent="-212400">
              <a:defRPr spc="-1" sz="2000"/>
            </a:pPr>
          </a:p>
          <a:p>
            <a:pPr marL="214200" indent="-212400">
              <a:defRPr spc="-1" sz="2000"/>
            </a:pPr>
            <a:r>
              <a:t>Hør mere om ventilation i præsentation om Design og indeklima</a:t>
            </a:r>
          </a:p>
          <a:p>
            <a:pPr marL="214200" indent="-212400">
              <a:defRPr spc="-1" sz="2000"/>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8" name="Shape 1078"/>
          <p:cNvSpPr/>
          <p:nvPr>
            <p:ph type="sldImg"/>
          </p:nvPr>
        </p:nvSpPr>
        <p:spPr>
          <a:prstGeom prst="rect">
            <a:avLst/>
          </a:prstGeom>
        </p:spPr>
        <p:txBody>
          <a:bodyPr/>
          <a:lstStyle/>
          <a:p>
            <a:pPr/>
          </a:p>
        </p:txBody>
      </p:sp>
      <p:sp>
        <p:nvSpPr>
          <p:cNvPr id="1079" name="Shape 1079"/>
          <p:cNvSpPr/>
          <p:nvPr>
            <p:ph type="body" sz="quarter" idx="1"/>
          </p:nvPr>
        </p:nvSpPr>
        <p:spPr>
          <a:prstGeom prst="rect">
            <a:avLst/>
          </a:prstGeom>
        </p:spPr>
        <p:txBody>
          <a:bodyPr/>
          <a:lstStyle/>
          <a:p>
            <a:pPr marL="214200" indent="-212400">
              <a:defRPr spc="-1" sz="2000"/>
            </a:pPr>
            <a:r>
              <a:t>Skal der blæses papir eller træfiberisolering ind i vægge eller tag, skal vi som håndværkere sørge for at hvert fag er et lukket element. Disse fag skal dimensioneres under hensyntagen til indblæserens mulighed for at komprimere isoleringen tilstrækkeligt. Hvis muligt blæses fx papirisoleringen ind inden de sidste gipsplader i andet lag sættes op. Herved undgår man at skulle spartle indblæsnings hullerne væk og det sikrer også større tæthed.</a:t>
            </a:r>
          </a:p>
          <a:p>
            <a:pPr marL="214200" indent="-212400">
              <a:defRPr spc="-1" sz="2000"/>
            </a:pPr>
          </a:p>
          <a:p>
            <a:pPr marL="214200" indent="-212400">
              <a:defRPr spc="-1" sz="2000"/>
            </a:pPr>
            <a:r>
              <a:t>I hjørner er det vigtigt at huske at ‘flette’ samlinger mellem pladerne og evt. sætte tape op i samlinger mellem 1. og 2. lag plader.</a:t>
            </a:r>
          </a:p>
          <a:p>
            <a:pPr marL="214200" indent="-212400">
              <a:defRPr spc="-1" sz="2000"/>
            </a:pPr>
          </a:p>
          <a:p>
            <a:pPr marL="214200" indent="-212400">
              <a:defRPr spc="-1" sz="2000"/>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9" name="Shape 1089"/>
          <p:cNvSpPr/>
          <p:nvPr>
            <p:ph type="sldImg"/>
          </p:nvPr>
        </p:nvSpPr>
        <p:spPr>
          <a:prstGeom prst="rect">
            <a:avLst/>
          </a:prstGeom>
        </p:spPr>
        <p:txBody>
          <a:bodyPr/>
          <a:lstStyle/>
          <a:p>
            <a:pPr/>
          </a:p>
        </p:txBody>
      </p:sp>
      <p:sp>
        <p:nvSpPr>
          <p:cNvPr id="1090" name="Shape 1090"/>
          <p:cNvSpPr/>
          <p:nvPr>
            <p:ph type="body" sz="quarter" idx="1"/>
          </p:nvPr>
        </p:nvSpPr>
        <p:spPr>
          <a:prstGeom prst="rect">
            <a:avLst/>
          </a:prstGeom>
        </p:spPr>
        <p:txBody>
          <a:bodyPr/>
          <a:lstStyle/>
          <a:p>
            <a:pPr marL="214200" indent="-212400">
              <a:defRPr spc="-1" sz="2000"/>
            </a:pPr>
            <a:r>
              <a:t>Der hænger tre slags sedler rundt omkring, nogle med forskellige materialer, nogle med forskellige bygningsdele og nogle med forskellige problemstillinger. (5-10 min. gå rundt og kig på sedlerne)</a:t>
            </a:r>
          </a:p>
          <a:p>
            <a:pPr marL="214200" indent="-212400">
              <a:defRPr spc="-1" sz="2000"/>
            </a:pPr>
          </a:p>
          <a:p>
            <a:pPr marL="214200" indent="-212400">
              <a:defRPr spc="-1" sz="2000"/>
            </a:pPr>
            <a:r>
              <a:t>Lav grupper på 2-3 personer</a:t>
            </a:r>
          </a:p>
          <a:p>
            <a:pPr marL="214200" indent="-212400">
              <a:defRPr spc="-1" sz="2000"/>
            </a:pPr>
          </a:p>
          <a:p>
            <a:pPr marL="214200" indent="-212400">
              <a:defRPr spc="-1" sz="2000"/>
            </a:pPr>
            <a:r>
              <a:t>Nu skal i hente tre sedler; 1 materiale, 1 bygningsdel, 1 problemstilling</a:t>
            </a:r>
          </a:p>
          <a:p>
            <a:pPr marL="214200" indent="-212400">
              <a:defRPr spc="-1" sz="2000"/>
            </a:pPr>
          </a:p>
          <a:p>
            <a:pPr marL="214200" indent="-212400">
              <a:defRPr spc="-1" sz="2000"/>
            </a:pPr>
            <a:r>
              <a:t>I har nu resten af dagen til i jeres grupper at komme med et forslag på en bæredygtig konstruktion/hus. I skal lægge særlig vægt på den bygningsdel I har valgt, det materiale I har valgt (her skal I også finde ud af, hvor det kan købes, hvordan det produceres, muligheder for genanvendelse, bortskaffelse, holdbarhed) evt. også andre materialer, der skal bruges i jeres konstruktion. Og så skal I forholde jer til den valgte problemstilling.</a:t>
            </a:r>
          </a:p>
          <a:p>
            <a:pPr marL="214200" indent="-212400">
              <a:defRPr spc="-1" sz="2000"/>
            </a:pPr>
          </a:p>
          <a:p>
            <a:pPr marL="214200" indent="-212400">
              <a:defRPr spc="-1" sz="2000"/>
            </a:pPr>
            <a:r>
              <a:t>I morgen skal I fremlægge jeres konstruktion, materiale(r) og problemstilling for de andre og vi sammensætter vores bæredygtige hus gennem de forskellige fremlæggelser</a:t>
            </a:r>
          </a:p>
          <a:p>
            <a:pPr marL="214200" indent="-212400">
              <a:defRPr spc="-1" sz="2000"/>
            </a:pPr>
          </a:p>
          <a:p>
            <a:pPr marL="214200" indent="-212400">
              <a:defRPr spc="-1" sz="2000"/>
            </a:pPr>
            <a:r>
              <a:t>Hvis jeres gruppe bliver færdige før eller vil have lidt ekstra udfordringer, kan I løbende gå ud og hente flere sedler og inddrage i jeres arbejde</a:t>
            </a:r>
          </a:p>
          <a:p>
            <a:pPr marL="214200" indent="-212400"/>
            <a:br/>
            <a:endParaRPr spc="-1" sz="2000"/>
          </a:p>
          <a:p>
            <a:pPr marL="214200" indent="-212400">
              <a:defRPr spc="-1" sz="2000"/>
            </a:pPr>
            <a:r>
              <a:t>Se liste over bygningsdele her: http://xn--bredygtigtbyggeri-rrb.dk/wp-content/uploads/2018/05/Opgaver-fra-l%C3%A6rer-til-l%C3%A6rer-1.docx skal opdateres!</a:t>
            </a:r>
          </a:p>
          <a:p>
            <a:pPr marL="214200" indent="-212400">
              <a:defRPr spc="-1" sz="2000"/>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6" name="Shape 1096"/>
          <p:cNvSpPr/>
          <p:nvPr>
            <p:ph type="sldImg"/>
          </p:nvPr>
        </p:nvSpPr>
        <p:spPr>
          <a:prstGeom prst="rect">
            <a:avLst/>
          </a:prstGeom>
        </p:spPr>
        <p:txBody>
          <a:bodyPr/>
          <a:lstStyle/>
          <a:p>
            <a:pPr/>
          </a:p>
        </p:txBody>
      </p:sp>
      <p:sp>
        <p:nvSpPr>
          <p:cNvPr id="1097" name="Shape 1097"/>
          <p:cNvSpPr/>
          <p:nvPr>
            <p:ph type="body" sz="quarter" idx="1"/>
          </p:nvPr>
        </p:nvSpPr>
        <p:spPr>
          <a:prstGeom prst="rect">
            <a:avLst/>
          </a:prstGeom>
        </p:spPr>
        <p:txBody>
          <a:bodyPr/>
          <a:lstStyle/>
          <a:p>
            <a:pPr marL="213839" indent="-211680">
              <a:defRPr spc="-1" sz="2000"/>
            </a:pPr>
            <a:r>
              <a:t>Husk at tænke på de 5 principper i jeres gruppearbejde</a:t>
            </a:r>
          </a:p>
          <a:p>
            <a:pPr marL="213839" indent="-211680">
              <a:defRPr spc="-1" sz="2000"/>
            </a:pPr>
          </a:p>
          <a:p>
            <a:pPr marL="213839" indent="-211680">
              <a:defRPr spc="-1" sz="2000"/>
            </a:pPr>
            <a:r>
              <a:t>Lokal produktion: Kort transport. Skånsom råstofudvinding Vælg fornybare materialer, der produceres lokalt og med mindst muligt forurening, energi og ressourceforbrug. Tænk over mindst muligt transport af materialer.</a:t>
            </a:r>
          </a:p>
          <a:p>
            <a:pPr marL="213839" indent="-211680">
              <a:defRPr spc="-1" sz="2000"/>
            </a:pPr>
          </a:p>
          <a:p>
            <a:pPr marL="213839" indent="-211680">
              <a:defRPr spc="-1" sz="2000"/>
            </a:pPr>
            <a:r>
              <a:t>Lang levetid: Sørg for sammenhæng i materialernes levetid. Sammensæt materialer med mulighed for udskiftning og renovering af enkelte dele. Udfør konstruktiv beskyttelse af facader.</a:t>
            </a:r>
          </a:p>
          <a:p>
            <a:pPr marL="213839" indent="-211680">
              <a:defRPr spc="-1" sz="2000"/>
            </a:pPr>
          </a:p>
          <a:p>
            <a:pPr marL="213839" indent="-211680">
              <a:defRPr spc="-1" sz="2000"/>
            </a:pPr>
            <a:r>
              <a:t>Fornuftigt genbrug:  Genbrug og genanvend meningsfuldt. Undgå at 'forurene' de enkelte materialer.  </a:t>
            </a:r>
          </a:p>
          <a:p>
            <a:pPr marL="213839" indent="-211680">
              <a:defRPr spc="-1" sz="2000"/>
            </a:pPr>
          </a:p>
          <a:p>
            <a:pPr marL="213839" indent="-211680">
              <a:defRPr spc="-1" sz="2000"/>
            </a:pPr>
            <a:r>
              <a:t>Lav energi og undgå kemi: Sørg for godt indeklima. lavt energiforbrug i alle led; både produktion, opførelse og drift. Undgå skadelig kemi. </a:t>
            </a:r>
          </a:p>
          <a:p>
            <a:pPr marL="213839" indent="-211680">
              <a:defRPr spc="-1" sz="2000"/>
            </a:pPr>
          </a:p>
          <a:p>
            <a:pPr marL="213839" indent="-211680">
              <a:defRPr spc="-1" sz="2000"/>
            </a:pPr>
            <a:r>
              <a:t>Klogt design - tager højde for placering, lavt ressourceforbrug i drift, foranderlighed, termisk masse, æstetik. </a:t>
            </a:r>
            <a:r>
              <a:rPr>
                <a:solidFill>
                  <a:srgbClr val="00B050"/>
                </a:solidFill>
              </a:rPr>
              <a:t>Mulighed for genanvendelse af byggematerialer skal tænkes ind i designfasen – f.eks. mulighed for adskillelse, brug af kalkmørtel frem for cementmørtel, naturmaling eller kalk frem for plastikmaling osv.</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5" name="Shape 985"/>
          <p:cNvSpPr/>
          <p:nvPr>
            <p:ph type="sldImg"/>
          </p:nvPr>
        </p:nvSpPr>
        <p:spPr>
          <a:prstGeom prst="rect">
            <a:avLst/>
          </a:prstGeom>
        </p:spPr>
        <p:txBody>
          <a:bodyPr/>
          <a:lstStyle/>
          <a:p>
            <a:pPr/>
          </a:p>
        </p:txBody>
      </p:sp>
      <p:sp>
        <p:nvSpPr>
          <p:cNvPr id="986" name="Shape 986"/>
          <p:cNvSpPr/>
          <p:nvPr>
            <p:ph type="body" sz="quarter" idx="1"/>
          </p:nvPr>
        </p:nvSpPr>
        <p:spPr>
          <a:prstGeom prst="rect">
            <a:avLst/>
          </a:prstGeom>
        </p:spPr>
        <p:txBody>
          <a:bodyPr/>
          <a:lstStyle/>
          <a:p>
            <a:pPr marL="214200" indent="-212400">
              <a:defRPr spc="-1" sz="2000"/>
            </a:pPr>
            <a:r>
              <a:t>Hvordan kan et bæredygtigt hus se ud? Dette hus er i høj grad bygget af tang/ålegræs! Se evt. mere om huset her: https://vandkunsten.com/projects/tanghus</a:t>
            </a:r>
          </a:p>
          <a:p>
            <a:pPr marL="214200" indent="-212400">
              <a:defRPr spc="-1" sz="2000"/>
            </a:pPr>
          </a:p>
          <a:p>
            <a:pPr marL="214200" indent="-212400">
              <a:defRPr spc="-1" sz="2000"/>
            </a:pPr>
            <a:r>
              <a:t>Vi kigger i det følgende på forslag til, hvordan man kan bygge bæredygtigt. Det kan gøres på mange måder.</a:t>
            </a:r>
          </a:p>
          <a:p>
            <a:pPr marL="214200" indent="-212400">
              <a:defRPr spc="-1" sz="2000"/>
            </a:pPr>
          </a:p>
          <a:p>
            <a:pPr marL="214200" indent="-212400">
              <a:defRPr spc="-1" sz="2000"/>
            </a:pPr>
            <a:r>
              <a:t>En måde er at sørge for at et hus har lang levetid. Derudover er det essentielt at sørge for at konstruktionen er diffusionsåben.</a:t>
            </a:r>
          </a:p>
          <a:p>
            <a:pPr marL="214200" indent="-212400">
              <a:defRPr spc="-1" sz="2000"/>
            </a:pPr>
          </a:p>
          <a:p>
            <a:pPr marL="214200" indent="-212400">
              <a:defRPr spc="-1" sz="2000"/>
            </a:pPr>
            <a:r>
              <a:t>Derfor skal vi se på nogle forslag til diffusionsåbne konstruktioner, og præcise angivelser af hvordan dette skal gøres korrekt.</a:t>
            </a:r>
          </a:p>
          <a:p>
            <a:pPr marL="214200" indent="-212400">
              <a:defRPr spc="-1" sz="2000"/>
            </a:pPr>
          </a:p>
          <a:p>
            <a:pPr marL="214200" indent="-212400">
              <a:defRPr spc="-1" sz="2000"/>
            </a:pPr>
            <a:r>
              <a:t>Se flere konstruktioner på portalen www.bæredygtigtbyggeri.dk </a:t>
            </a:r>
          </a:p>
          <a:p>
            <a:pPr marL="214200" indent="-212400">
              <a:defRPr spc="-1" sz="2000"/>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2" name="Shape 992"/>
          <p:cNvSpPr/>
          <p:nvPr>
            <p:ph type="sldImg"/>
          </p:nvPr>
        </p:nvSpPr>
        <p:spPr>
          <a:prstGeom prst="rect">
            <a:avLst/>
          </a:prstGeom>
        </p:spPr>
        <p:txBody>
          <a:bodyPr/>
          <a:lstStyle/>
          <a:p>
            <a:pPr/>
          </a:p>
        </p:txBody>
      </p:sp>
      <p:sp>
        <p:nvSpPr>
          <p:cNvPr id="993" name="Shape 993"/>
          <p:cNvSpPr/>
          <p:nvPr>
            <p:ph type="body" sz="quarter" idx="1"/>
          </p:nvPr>
        </p:nvSpPr>
        <p:spPr>
          <a:prstGeom prst="rect">
            <a:avLst/>
          </a:prstGeom>
        </p:spPr>
        <p:txBody>
          <a:bodyPr/>
          <a:lstStyle/>
          <a:p>
            <a:pPr marL="214200" indent="-212400">
              <a:defRPr spc="-1" sz="1300">
                <a:latin typeface="Calibri Light"/>
                <a:ea typeface="Calibri Light"/>
                <a:cs typeface="Calibri Light"/>
                <a:sym typeface="Calibri Light"/>
              </a:defRPr>
            </a:pPr>
            <a:r>
              <a:t>En bygnings </a:t>
            </a:r>
            <a:r>
              <a:rPr>
                <a:solidFill>
                  <a:srgbClr val="0066B3"/>
                </a:solidFill>
              </a:rPr>
              <a:t>levetid</a:t>
            </a:r>
            <a:r>
              <a:t> har stor betydning for, hvor bæredygtig den er. Lang levetid reducerer udvinding af ressourcer og produktion af nye byggematerialer. Derudover mindskes affaldsmængderne, hvis huset kan blive stående og ikke bliver revet ned. </a:t>
            </a:r>
          </a:p>
          <a:p>
            <a:pPr marL="214200" indent="-212400">
              <a:defRPr spc="-1" sz="1300"/>
            </a:pPr>
          </a:p>
          <a:p>
            <a:pPr marL="214200" indent="-212400">
              <a:defRPr spc="-1" sz="1300"/>
            </a:pPr>
            <a:r>
              <a:t>For at en bygning kan stå i mange år kræver det, at man vælger materialer af høj kvalitet. Det nytter ikke at et spær kan holde i flere hundrede år, mens skruerne forgår efter 50. Eller at et vindue af kernetræ, som har meget lang holdbarhed, males med plastikmaling, som gør at træet ikke kan komme af med fugten, og får træet til at rådne indenunder. </a:t>
            </a:r>
          </a:p>
          <a:p>
            <a:pPr marL="214200" indent="-212400">
              <a:defRPr spc="-1" sz="1300"/>
            </a:pPr>
          </a:p>
          <a:p>
            <a:pPr marL="214200" indent="-212400">
              <a:defRPr spc="-1" sz="1300"/>
            </a:pPr>
            <a:r>
              <a:t>Det er uhyre vigtigt, at udførelsen baseres på grundigt og godt håndværk. Hvis vand kan trænge ind bare et enkelt sted, kan det nedsætte hele bygningens levetid markant. Vedligeholdelse er derfor afgørende og er ofte også med til at sikre bygningen, både udvendigt og indvendigt. Ved valg af produkter er det derfor også vigtigt at gå efter det, der kan repareres. </a:t>
            </a:r>
          </a:p>
          <a:p>
            <a:pPr marL="214200" indent="-212400">
              <a:defRPr spc="-1" sz="1300"/>
            </a:pPr>
          </a:p>
          <a:p>
            <a:pPr marL="214200" indent="-212400">
              <a:defRPr spc="-1" sz="1300"/>
            </a:pPr>
            <a:r>
              <a:t>Reparationer forlænger et produkts levetid. Det lyder simpelt, men det sker ofte, at man i stedet f</a:t>
            </a:r>
            <a:r>
              <a:rPr sz="1200"/>
              <a:t>or at renovere, skifter hele døren, vinduet el.lign. Når man bygger, er det derfor vigtigt at bygge på en måde, så det et muligt senere at afmontere og skifte enkelte dele, eksempelvis vinduer eller den nederste del af facaden, som altid er mest udsat for fugt. </a:t>
            </a:r>
            <a:endParaRPr spc="-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1" name="Shape 1001"/>
          <p:cNvSpPr/>
          <p:nvPr>
            <p:ph type="sldImg"/>
          </p:nvPr>
        </p:nvSpPr>
        <p:spPr>
          <a:prstGeom prst="rect">
            <a:avLst/>
          </a:prstGeom>
        </p:spPr>
        <p:txBody>
          <a:bodyPr/>
          <a:lstStyle/>
          <a:p>
            <a:pPr/>
          </a:p>
        </p:txBody>
      </p:sp>
      <p:sp>
        <p:nvSpPr>
          <p:cNvPr id="1002" name="Shape 1002"/>
          <p:cNvSpPr/>
          <p:nvPr>
            <p:ph type="body" sz="quarter" idx="1"/>
          </p:nvPr>
        </p:nvSpPr>
        <p:spPr>
          <a:prstGeom prst="rect">
            <a:avLst/>
          </a:prstGeom>
        </p:spPr>
        <p:txBody>
          <a:bodyPr/>
          <a:lstStyle/>
          <a:p>
            <a:pPr marL="215640" indent="-215280">
              <a:defRPr spc="-1" sz="2000"/>
            </a:pPr>
            <a:r>
              <a:t>Holdbarhed og behov for vedligeholdelse er afgørende for de samlede udgifter i et byggeris levetid. Et godt eksempel er vinduer. </a:t>
            </a:r>
          </a:p>
          <a:p>
            <a:pPr marL="215640" indent="-215280">
              <a:defRPr spc="-1" sz="2000"/>
            </a:pPr>
          </a:p>
          <a:p>
            <a:pPr marL="215640" indent="-215280">
              <a:defRPr spc="-1" sz="2000"/>
            </a:pPr>
            <a:r>
              <a:t>Figuren viser totaløkonomi, altså samlet økonomi for anlæg og drift over en årrække, for to typer vinduer: 1. et standard trævindue malet med plastikmaling og 2. et trævindue lavet i kvalitetstræ (langsomtvoksende fyr) behandlet med 3 lag linoliemaling. </a:t>
            </a:r>
          </a:p>
          <a:p>
            <a:pPr marL="215640" indent="-215280">
              <a:defRPr spc="-1" sz="2000"/>
            </a:pPr>
          </a:p>
          <a:p>
            <a:pPr marL="215640" indent="-215280">
              <a:defRPr spc="-1" sz="2000"/>
            </a:pPr>
            <a:r>
              <a:t>Vindue 1 (orange): startpris for vinduer i alt 200.000 kr. Forventet holdbarhed min. 15 år. Garanti 5 år. Der er her regnet med udskiftning efter 25 år.</a:t>
            </a:r>
          </a:p>
          <a:p>
            <a:pPr marL="215640" indent="-215280">
              <a:defRPr spc="-1" sz="2000"/>
            </a:pPr>
            <a:r>
              <a:t>									</a:t>
            </a:r>
          </a:p>
          <a:p>
            <a:pPr marL="215640" indent="-215280">
              <a:defRPr spc="-1" sz="2000"/>
            </a:pPr>
            <a:r>
              <a:t>Vindue 2: (blå) startpris i vinduer i alt 250.000 kr. Forventet holdbarhed min. 150 år. Garanti 25 år – og desuden med bedre mulighed for reparationer. 													</a:t>
            </a:r>
          </a:p>
          <a:p>
            <a:pPr marL="215640" indent="-215280">
              <a:defRPr spc="-1" sz="2000"/>
            </a:pPr>
            <a:r>
              <a:t>Anbefalet vedligeholdelse vindue 1: De skal gås efter hvert år. Hvis noget træ er blottet skal det males. Det hele skal males efter 5 år og igen efter 5 år osv. </a:t>
            </a:r>
          </a:p>
          <a:p>
            <a:pPr marL="215640" indent="-215280">
              <a:defRPr spc="-1" sz="2000"/>
            </a:pPr>
            <a:r>
              <a:t>										</a:t>
            </a:r>
          </a:p>
          <a:p>
            <a:pPr marL="215640" indent="-215280">
              <a:defRPr spc="-1" sz="2000"/>
            </a:pPr>
            <a:r>
              <a:t>Vedligeholdelse vindue 2: Efter 5 år på solsiden og 10 år på nordsiden: behandles med linolie (ej maling) Maling først nødvendigt efter 20 år.</a:t>
            </a:r>
          </a:p>
          <a:p>
            <a:pPr marL="215640" indent="-215280">
              <a:defRPr spc="-1" sz="2000"/>
            </a:pPr>
          </a:p>
          <a:p>
            <a:pPr marL="215640" indent="-215280">
              <a:defRPr spc="-1" sz="2000"/>
            </a:pPr>
            <a:r>
              <a:t>Figuren viser, at omkostninger til vedligehold for vindue 1 sammen med indkøbspris overstiger de lavere omkostninger til vedligehold for vindue 2 sammenlagt med indkøbspris efter ca. 12 år. Ved indsættelse af nye vinduer efter 25 år bliver prisforskellen ekstra høj, da der er behov for stillads, ofte kun til denne opgave. Tallene kan variere, men tendensen er klar: lav vedligeholdelse og længere holdbarhed kan veje op for en lidt højere anlægspris – så i byggeriet er det vigtigt at se på totaløkonomi over en længere årrække. 										</a:t>
            </a:r>
          </a:p>
          <a:p>
            <a:pPr marL="215640" indent="-215280">
              <a:defRPr b="1" i="1" spc="-1" sz="2000"/>
            </a:pPr>
            <a:r>
              <a:t>Spørg eleverne</a:t>
            </a:r>
            <a:r>
              <a:rPr b="0" i="0"/>
              <a:t>: Kan I nævne andre dele af et byggeri, hvor driftsomkostningerne er afgørende for økonomien i og hvor man med fordel kan tænke i totaløkonomi i anlægsfasen.</a:t>
            </a:r>
            <a:endParaRPr b="0" i="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7" name="Shape 1007"/>
          <p:cNvSpPr/>
          <p:nvPr>
            <p:ph type="sldImg"/>
          </p:nvPr>
        </p:nvSpPr>
        <p:spPr>
          <a:prstGeom prst="rect">
            <a:avLst/>
          </a:prstGeom>
        </p:spPr>
        <p:txBody>
          <a:bodyPr/>
          <a:lstStyle/>
          <a:p>
            <a:pPr/>
          </a:p>
        </p:txBody>
      </p:sp>
      <p:sp>
        <p:nvSpPr>
          <p:cNvPr id="1008" name="Shape 1008"/>
          <p:cNvSpPr/>
          <p:nvPr>
            <p:ph type="body" sz="quarter" idx="1"/>
          </p:nvPr>
        </p:nvSpPr>
        <p:spPr>
          <a:prstGeom prst="rect">
            <a:avLst/>
          </a:prstGeom>
        </p:spPr>
        <p:txBody>
          <a:bodyPr/>
          <a:lstStyle/>
          <a:p>
            <a:pPr marL="213839" indent="-211680">
              <a:lnSpc>
                <a:spcPts val="1000"/>
              </a:lnSpc>
              <a:defRPr spc="-1" sz="1400"/>
            </a:pPr>
            <a:r>
              <a:t>Diffusionsåbne konstruktioner er ligeledes gode for en bygnings levetid. Ikke mindst fordi de, når de er etableret korrekt, er bedre til at håndtere fugt.</a:t>
            </a:r>
          </a:p>
          <a:p>
            <a:pPr marL="213839" indent="-211680">
              <a:lnSpc>
                <a:spcPts val="1000"/>
              </a:lnSpc>
              <a:defRPr spc="-1" sz="1400"/>
            </a:pPr>
          </a:p>
          <a:p>
            <a:pPr marL="213839" indent="-211680">
              <a:lnSpc>
                <a:spcPts val="1000"/>
              </a:lnSpc>
              <a:defRPr spc="-1" sz="1400"/>
            </a:pPr>
            <a:r>
              <a:t>I et diffusionsåbent (også kaldet åndbart) hus sættes materialerne sammen på en måde, så deres evne til at optage og afgive fugt passer sammen. Derved sikrer man, at fugt kan bevæge sig gennem materialerne, uden at der ophobes fugt eller opstår problemer i konstruktionen.</a:t>
            </a:r>
          </a:p>
          <a:p>
            <a:pPr marL="213839" indent="-211680">
              <a:lnSpc>
                <a:spcPts val="1000"/>
              </a:lnSpc>
              <a:defRPr spc="-1" sz="1400"/>
            </a:pPr>
          </a:p>
          <a:p>
            <a:pPr marL="213839" indent="-211680">
              <a:lnSpc>
                <a:spcPts val="1000"/>
              </a:lnSpc>
              <a:defRPr spc="-1" sz="1400"/>
            </a:pPr>
            <a:r>
              <a:t>Når man isolerer med organiske materialer som fx papir, hør, hamp og træ, er der ingen grund til at indbygge en dampspærre. Fugten kan passere igennem hele ydervæggen uden at give problemer. På den måde kan vi sikre en isoleret klimaskærm, der kan håndtere fugt, og samtidig en konstruktion, der er diffusionsåben og kan overholde byggeregulativets tæthedsnormer. Dampspærren er derimod nødvendig, når man bruger mineraluld.</a:t>
            </a:r>
          </a:p>
          <a:p>
            <a:pPr marL="213839" indent="-211680">
              <a:lnSpc>
                <a:spcPts val="1000"/>
              </a:lnSpc>
              <a:defRPr spc="-1" sz="1400"/>
            </a:pPr>
          </a:p>
          <a:p>
            <a:pPr marL="213839" indent="-211680">
              <a:lnSpc>
                <a:spcPts val="1000"/>
              </a:lnSpc>
              <a:defRPr spc="-1" sz="1400"/>
            </a:pPr>
            <a:r>
              <a:t>Et materiales evne til at optage og afgive fugt kaldes også de hygroskopiske egenskaber.</a:t>
            </a:r>
          </a:p>
          <a:p>
            <a:pPr marL="213839" indent="-211680">
              <a:lnSpc>
                <a:spcPts val="1000"/>
              </a:lnSpc>
              <a:defRPr spc="-1" sz="1400"/>
            </a:pPr>
          </a:p>
          <a:p>
            <a:pPr marL="213839" indent="-211680">
              <a:lnSpc>
                <a:spcPts val="1000"/>
              </a:lnSpc>
              <a:defRPr spc="-1" sz="1400"/>
            </a:pPr>
            <a:r>
              <a:t>LUFTTÆT er ikke lig med FUGTTÆT. Et diffusionsåbent hus, er et hus, hvor fugt kan bevæge sig gennem væg- og tagkonstruktionen, selvom huset er lufttæt. Fugt fra indeklimaet, eller fra byggematerier mv.  bevæger sig via diffusion ud gennem konstruktionen uden at fortætte/ophobe sig, som det gør i mineraluld.</a:t>
            </a:r>
          </a:p>
          <a:p>
            <a:pPr marL="213839" indent="-211680">
              <a:lnSpc>
                <a:spcPts val="1000"/>
              </a:lnSpc>
              <a:defRPr spc="-1" sz="1400"/>
            </a:pPr>
          </a:p>
          <a:p>
            <a:pPr marL="213839" indent="-211680">
              <a:lnSpc>
                <a:spcPts val="1000"/>
              </a:lnSpc>
              <a:defRPr spc="-1" sz="1400"/>
            </a:pPr>
            <a:r>
              <a:t>Huset har dermed mindre behov for ventilation i f.t. at håndtere fugt. Der vil fortsat være behov for ventilation til at sikre ilt/CO2 balancen og til at udlufte for almindelig lugt, samt afgasning fra byggematerialer, indbo mv.</a:t>
            </a:r>
          </a:p>
          <a:p>
            <a:pPr marL="213839" indent="-211680">
              <a:lnSpc>
                <a:spcPts val="1000"/>
              </a:lnSpc>
              <a:defRPr spc="-1" sz="1400"/>
            </a:pPr>
          </a:p>
          <a:p>
            <a:pPr marL="213839" indent="-211680">
              <a:lnSpc>
                <a:spcPts val="1000"/>
              </a:lnSpc>
              <a:defRPr spc="-1" sz="1400"/>
            </a:pPr>
            <a:r>
              <a:t>Materialer med gode fugtegenskaber kan fungere som en buffer, der optager og afgiver fugt til rummet. Dette hjælper med til at sikre et godt indeklima med en behagelig luftfugtighed. Disse materialer kan også optage og afgive varme og derved bidrage til en mere stabil temperatur i bygningen.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6" name="Shape 1016"/>
          <p:cNvSpPr/>
          <p:nvPr>
            <p:ph type="sldImg"/>
          </p:nvPr>
        </p:nvSpPr>
        <p:spPr>
          <a:prstGeom prst="rect">
            <a:avLst/>
          </a:prstGeom>
        </p:spPr>
        <p:txBody>
          <a:bodyPr/>
          <a:lstStyle/>
          <a:p>
            <a:pPr/>
          </a:p>
        </p:txBody>
      </p:sp>
      <p:sp>
        <p:nvSpPr>
          <p:cNvPr id="1017" name="Shape 1017"/>
          <p:cNvSpPr/>
          <p:nvPr>
            <p:ph type="body" sz="quarter" idx="1"/>
          </p:nvPr>
        </p:nvSpPr>
        <p:spPr>
          <a:prstGeom prst="rect">
            <a:avLst/>
          </a:prstGeom>
        </p:spPr>
        <p:txBody>
          <a:bodyPr/>
          <a:lstStyle/>
          <a:p>
            <a:pPr marL="214200" indent="-212400">
              <a:defRPr spc="-1" sz="2000"/>
            </a:pPr>
            <a:r>
              <a:t>Hvordan ser et bæredygtigt fundament ud? Hvad kan vi gøre for at undgå at bruge meget beton? Her er nogle eksempler på fundamenter, hvor der bruges mindre beton:</a:t>
            </a:r>
          </a:p>
          <a:p>
            <a:pPr marL="214200" indent="-212400">
              <a:defRPr spc="-1" sz="2000"/>
            </a:pPr>
          </a:p>
          <a:p>
            <a:pPr marL="214200" indent="-212400">
              <a:defRPr spc="-1" sz="2000"/>
            </a:pPr>
            <a:r>
              <a:t>Til et EPS fundament anvendes kun en mindre mængde beton, mens EPS er det dominerende materiale.</a:t>
            </a:r>
          </a:p>
          <a:p>
            <a:pPr marL="214200" indent="-212400">
              <a:defRPr spc="-1" sz="2000"/>
            </a:pPr>
          </a:p>
          <a:p>
            <a:pPr marL="214200" indent="-212400">
              <a:defRPr spc="-1" sz="2000"/>
            </a:pPr>
            <a:r>
              <a:t>Til et skruefundament anvendes der endnu mindre beton, idet det kun bruges i pudsen på L-profilet. Udover EPS anvendes der stål til skruefundamentet.</a:t>
            </a:r>
          </a:p>
          <a:p>
            <a:pPr marL="214200" indent="-212400">
              <a:defRPr spc="-1" sz="2000"/>
            </a:pPr>
          </a:p>
          <a:p>
            <a:pPr marL="214200" indent="-212400">
              <a:defRPr spc="-1" sz="2000"/>
            </a:pPr>
            <a:r>
              <a:t>Til et randfundament anvendes der generelt mindre beton end til et fuldt fundament.</a:t>
            </a:r>
          </a:p>
          <a:p>
            <a:pPr marL="214200" indent="-212400">
              <a:defRPr spc="-1" sz="2000"/>
            </a:pPr>
          </a:p>
          <a:p>
            <a:pPr marL="214200" indent="-212400">
              <a:defRPr spc="-1" sz="2000"/>
            </a:pPr>
            <a:r>
              <a:t>Se evt. </a:t>
            </a:r>
          </a:p>
          <a:p>
            <a:pPr marL="214200" indent="-212400">
              <a:defRPr spc="-1" sz="2000"/>
            </a:pPr>
          </a:p>
          <a:p>
            <a:pPr marL="214200" indent="-212400">
              <a:defRPr spc="-1" sz="2000"/>
            </a:pPr>
            <a:r>
              <a:t>https://www.sundolitt.com/da/sundolitt/denmark/fundering/l-element/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5" name="Shape 1025"/>
          <p:cNvSpPr/>
          <p:nvPr>
            <p:ph type="sldImg"/>
          </p:nvPr>
        </p:nvSpPr>
        <p:spPr>
          <a:prstGeom prst="rect">
            <a:avLst/>
          </a:prstGeom>
        </p:spPr>
        <p:txBody>
          <a:bodyPr/>
          <a:lstStyle/>
          <a:p>
            <a:pPr/>
          </a:p>
        </p:txBody>
      </p:sp>
      <p:sp>
        <p:nvSpPr>
          <p:cNvPr id="1026" name="Shape 1026"/>
          <p:cNvSpPr/>
          <p:nvPr>
            <p:ph type="body" sz="quarter" idx="1"/>
          </p:nvPr>
        </p:nvSpPr>
        <p:spPr>
          <a:prstGeom prst="rect">
            <a:avLst/>
          </a:prstGeom>
        </p:spPr>
        <p:txBody>
          <a:bodyPr/>
          <a:lstStyle/>
          <a:p>
            <a:pPr marL="214200" indent="-212400">
              <a:defRPr spc="-1" sz="2000"/>
            </a:pPr>
            <a:r>
              <a:t>I testhuset Det Åndbare Hus er ydervæggene opbygget som 3 forskellige konstruktioner. Alle konstruktioner er bygget op som træskelet med 2 lag gips monteret forskudt (for at sikre vindtæthed) indvendigt, dog er der nogle steder valgt en lerplade i stedet. Denne har samme diffusionsevner. Dernæst er der 400 mm papiruldsisolering som løsuld. Men den yderste del af konstruktionen er forskellig og det har vist sig at være afgørende for, om konstruktionen kan håndtere fugt uden at det giver problemer:</a:t>
            </a:r>
          </a:p>
          <a:p>
            <a:pPr marL="214200" indent="-212400">
              <a:defRPr spc="-1" sz="2000"/>
            </a:pPr>
          </a:p>
          <a:p>
            <a:pPr marL="214200" indent="-212400">
              <a:defRPr spc="-1" sz="2000"/>
            </a:pPr>
            <a:r>
              <a:t>Tv: På husets langsider er der for neden stor diffusionsåbenhed inde (gips/ler) Z-værdi = 1,26, mens den er lille ude (rupløjet gran) Z-værdi = ca. 5, og her bliver granbrædderne lige så kolde som udetemperaturen. Der har desværre vist sig problemer med ophobning af fugt, der hvor fugten indefra konstruktionen møder det kolde granbræt.</a:t>
            </a:r>
          </a:p>
          <a:p>
            <a:pPr marL="214200" indent="-212400">
              <a:defRPr spc="-1" sz="2000"/>
            </a:pPr>
          </a:p>
          <a:p>
            <a:pPr marL="214200" indent="-212400">
              <a:defRPr spc="-1" sz="2000"/>
            </a:pPr>
            <a:r>
              <a:t>Th: På den øverste del af langsiden er der udenpå det rupløjede granbræt tækket med ca. 10 cm strå. Facader med stråbeklædning er altså opført med stor diffusionsåbenhed inde (gips/ler) men med lille ude (rupløjet gran). Men her isolerer stråvæggen, så temperaturen på granbrædderne holdes oppe. Denne konstruktion har vist sig at håndtere fugten uden problemer.</a:t>
            </a:r>
          </a:p>
          <a:p>
            <a:pPr marL="214200" indent="-212400">
              <a:defRPr spc="-1" sz="2000"/>
            </a:pPr>
          </a:p>
          <a:p>
            <a:pPr marL="214200" indent="-212400">
              <a:defRPr spc="-1" sz="2000"/>
            </a:pPr>
            <a:r>
              <a:t>Konklusionen er, at en diffusionsåben konstruktion ikke skal afsluttes yderst med et mere diffusionstæt materiale end der er på indersiden – i hvert fald ikke hvis det yderste materiale møder en kold overflade. Hvis der er monteret isolering yderst – som på tegning 2 – er der ikke problemer med fugtdannelse.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4" name="Shape 1034"/>
          <p:cNvSpPr/>
          <p:nvPr>
            <p:ph type="sldImg"/>
          </p:nvPr>
        </p:nvSpPr>
        <p:spPr>
          <a:prstGeom prst="rect">
            <a:avLst/>
          </a:prstGeom>
        </p:spPr>
        <p:txBody>
          <a:bodyPr/>
          <a:lstStyle/>
          <a:p>
            <a:pPr/>
          </a:p>
        </p:txBody>
      </p:sp>
      <p:sp>
        <p:nvSpPr>
          <p:cNvPr id="1035" name="Shape 1035"/>
          <p:cNvSpPr/>
          <p:nvPr>
            <p:ph type="body" sz="quarter" idx="1"/>
          </p:nvPr>
        </p:nvSpPr>
        <p:spPr>
          <a:prstGeom prst="rect">
            <a:avLst/>
          </a:prstGeom>
        </p:spPr>
        <p:txBody>
          <a:bodyPr/>
          <a:lstStyle/>
          <a:p>
            <a:pPr marL="214200" indent="-212400">
              <a:defRPr spc="-1" sz="2000"/>
            </a:pPr>
            <a:r>
              <a:t>Tv: Samme facadekonstruktion som på forrige slide (så man kan forklare forskellen tydeligt). Det massive rupløjede granbræt har vist sig at give problemer med ophobning af fugt. Omvendt på gavlkonstruktionen, hvor der er en isolerende træfiberplade yderst.</a:t>
            </a:r>
          </a:p>
          <a:p>
            <a:pPr marL="214200" indent="-212400">
              <a:defRPr spc="-1" sz="2000"/>
            </a:pPr>
          </a:p>
          <a:p>
            <a:pPr marL="214200" indent="-212400">
              <a:defRPr spc="-1" sz="2000"/>
            </a:pPr>
            <a:r>
              <a:t>Th: Gavlene, (syd og nord) er opført med stor diffusionsåbenhed ude (Homatherm træfiber-plade, 40 mm, der har en dampdiffusionsmodstand på ca. 1,1) og inde (2 lag gips af 13 mm, der har en dampdiffusionsmodstand på samlet 1,26 jf. producenten Knauf). Vindspærren ude er isolerende, idet den er lavet af træfiber. Alleryderst er monteret en facadebeklædning af thermoask monteret på afstandslister.</a:t>
            </a:r>
          </a:p>
          <a:p>
            <a:pPr marL="214200" indent="-212400">
              <a:defRPr spc="-1" sz="2000"/>
            </a:pPr>
          </a:p>
          <a:p>
            <a:pPr marL="214200" indent="-212400">
              <a:defRPr spc="-1" sz="2000"/>
            </a:pPr>
            <a:r>
              <a:t>I en diffusionsåben vægkonstruktion er det lettest at sikre lufttætheden indvendigt.</a:t>
            </a:r>
          </a:p>
          <a:p>
            <a:pPr marL="214200" indent="-212400">
              <a:defRPr spc="-1" sz="2000"/>
            </a:pPr>
            <a:r>
              <a:t>Vindskærm kan laves af vindpap (uden asfalt) eller træfiberplade ex Homatherm.</a:t>
            </a:r>
          </a:p>
          <a:p>
            <a:pPr marL="214200" indent="-212400">
              <a:defRPr spc="-1" sz="2000"/>
            </a:pPr>
            <a:r>
              <a:t>Beklædning → vand skærm: skifer, træbeklædning, plader, træspåner, pudsede træfiberplader.</a:t>
            </a:r>
          </a:p>
          <a:p>
            <a:pPr marL="214200" indent="-212400">
              <a:defRPr spc="-1" sz="2000"/>
            </a:pPr>
          </a:p>
          <a:p>
            <a:pPr marL="214200" indent="-212400">
              <a:defRPr spc="-1" sz="2000"/>
            </a:pPr>
            <a:r>
              <a:t>Inderst monteres to lag gips eller fx lerplader med lerpuds, der har en tilsvarende diffusionsevne. </a:t>
            </a:r>
          </a:p>
          <a:p>
            <a:pPr marL="214200" indent="-212400">
              <a:defRPr spc="-1" sz="2000"/>
            </a:pPr>
            <a:r>
              <a:t>Tæthed sikres fx ved at montere gipspladerne forskudt og lægge en tæt strimmel i hjørnerne mellem de to lag gips.</a:t>
            </a:r>
          </a:p>
          <a:p>
            <a:pPr marL="214200" indent="-212400">
              <a:defRPr spc="-1" sz="2000"/>
            </a:pPr>
          </a:p>
          <a:p>
            <a:pPr marL="214200" indent="-212400">
              <a:defRPr spc="-1" sz="2000"/>
            </a:pPr>
            <a:r>
              <a:t>Isolering kan være papirisolering, hør / hamp isolering, træfiber isolering eller andet cellulosebaseret, organisk materiale.</a:t>
            </a:r>
          </a:p>
          <a:p>
            <a:pPr marL="214200" indent="-212400">
              <a:defRPr spc="-1" sz="2000"/>
            </a:pPr>
          </a:p>
          <a:p>
            <a:pPr marL="214200" indent="-212400">
              <a:defRPr spc="-1" sz="2000"/>
            </a:pPr>
            <a:r>
              <a:t>Træskelet eller massive træelementer CLT til højere bygninger. (Er ikke diffusionsåbent)</a:t>
            </a:r>
          </a:p>
          <a:p>
            <a:pPr marL="214200" indent="-212400">
              <a:defRPr spc="-1" sz="2000"/>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9" name="Shape 1039"/>
          <p:cNvSpPr/>
          <p:nvPr>
            <p:ph type="sldImg"/>
          </p:nvPr>
        </p:nvSpPr>
        <p:spPr>
          <a:prstGeom prst="rect">
            <a:avLst/>
          </a:prstGeom>
        </p:spPr>
        <p:txBody>
          <a:bodyPr/>
          <a:lstStyle/>
          <a:p>
            <a:pPr/>
          </a:p>
        </p:txBody>
      </p:sp>
      <p:sp>
        <p:nvSpPr>
          <p:cNvPr id="1040" name="Shape 1040"/>
          <p:cNvSpPr/>
          <p:nvPr>
            <p:ph type="body" sz="quarter" idx="1"/>
          </p:nvPr>
        </p:nvSpPr>
        <p:spPr>
          <a:prstGeom prst="rect">
            <a:avLst/>
          </a:prstGeom>
        </p:spPr>
        <p:txBody>
          <a:bodyPr/>
          <a:lstStyle>
            <a:lvl1pPr marL="214559" indent="-213119">
              <a:defRPr spc="-1" sz="2000"/>
            </a:lvl1pPr>
          </a:lstStyle>
          <a:p>
            <a:pPr/>
            <a:r>
              <a:t>Det Åndbare Hus – den stråtækte væg ses her på facaden til venstre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95"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96" name="Body Level One…"/>
          <p:cNvSpPr txBox="1"/>
          <p:nvPr>
            <p:ph type="body" sz="half" idx="1"/>
          </p:nvPr>
        </p:nvSpPr>
        <p:spPr>
          <a:xfrm>
            <a:off x="457200" y="1203480"/>
            <a:ext cx="8229241" cy="142272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7" name="PlaceHolder 3"/>
          <p:cNvSpPr/>
          <p:nvPr>
            <p:ph type="body" sz="half" idx="21"/>
          </p:nvPr>
        </p:nvSpPr>
        <p:spPr>
          <a:xfrm>
            <a:off x="457199" y="2761919"/>
            <a:ext cx="8229242" cy="1422722"/>
          </a:xfrm>
          <a:prstGeom prst="rect">
            <a:avLst/>
          </a:prstGeom>
        </p:spPr>
        <p:txBody>
          <a:bodyPr/>
          <a:lstStyle/>
          <a:p>
            <a:pPr>
              <a:defRPr spc="-100"/>
            </a:pP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105"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106" name="Body Level One…"/>
          <p:cNvSpPr txBox="1"/>
          <p:nvPr>
            <p:ph type="body" sz="quarter" idx="1"/>
          </p:nvPr>
        </p:nvSpPr>
        <p:spPr>
          <a:xfrm>
            <a:off x="457200" y="1203480"/>
            <a:ext cx="4015800" cy="142272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3200"/>
            </a:pPr>
          </a:p>
        </p:txBody>
      </p:sp>
      <p:sp>
        <p:nvSpPr>
          <p:cNvPr id="10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3200"/>
            </a:pPr>
          </a:p>
        </p:txBody>
      </p:sp>
      <p:sp>
        <p:nvSpPr>
          <p:cNvPr id="109" name="PlaceHolder 5"/>
          <p:cNvSpPr/>
          <p:nvPr>
            <p:ph type="body" sz="quarter" idx="21"/>
          </p:nvPr>
        </p:nvSpPr>
        <p:spPr>
          <a:xfrm>
            <a:off x="4674239" y="2761919"/>
            <a:ext cx="4015800" cy="1422722"/>
          </a:xfrm>
          <a:prstGeom prst="rect">
            <a:avLst/>
          </a:prstGeom>
        </p:spPr>
        <p:txBody>
          <a:bodyPr/>
          <a:lstStyle/>
          <a:p>
            <a:pPr>
              <a:defRPr spc="-100"/>
            </a:pPr>
          </a:p>
        </p:txBody>
      </p:sp>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117"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118" name="Body Level One…"/>
          <p:cNvSpPr txBox="1"/>
          <p:nvPr>
            <p:ph type="body" sz="quarter" idx="1"/>
          </p:nvPr>
        </p:nvSpPr>
        <p:spPr>
          <a:xfrm>
            <a:off x="457200" y="1203480"/>
            <a:ext cx="2649601" cy="142272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3200"/>
            </a:pPr>
          </a:p>
        </p:txBody>
      </p:sp>
      <p:sp>
        <p:nvSpPr>
          <p:cNvPr id="12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3200"/>
            </a:pPr>
          </a:p>
        </p:txBody>
      </p:sp>
      <p:sp>
        <p:nvSpPr>
          <p:cNvPr id="12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3200"/>
            </a:pPr>
          </a:p>
        </p:txBody>
      </p:sp>
      <p:sp>
        <p:nvSpPr>
          <p:cNvPr id="12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3200"/>
            </a:pPr>
          </a:p>
        </p:txBody>
      </p:sp>
      <p:sp>
        <p:nvSpPr>
          <p:cNvPr id="123" name="PlaceHolder 7"/>
          <p:cNvSpPr/>
          <p:nvPr>
            <p:ph type="body" sz="quarter" idx="21"/>
          </p:nvPr>
        </p:nvSpPr>
        <p:spPr>
          <a:xfrm>
            <a:off x="6022080" y="2761919"/>
            <a:ext cx="2649601" cy="1422722"/>
          </a:xfrm>
          <a:prstGeom prst="rect">
            <a:avLst/>
          </a:prstGeom>
        </p:spPr>
        <p:txBody>
          <a:bodyPr/>
          <a:lstStyle/>
          <a:p>
            <a:pPr>
              <a:defRPr spc="-100"/>
            </a:pPr>
          </a:p>
        </p:txBody>
      </p:sp>
      <p:sp>
        <p:nvSpPr>
          <p:cNvPr id="1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1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38"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13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1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147"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148" name="Body Level One…"/>
          <p:cNvSpPr txBox="1"/>
          <p:nvPr>
            <p:ph type="body" idx="1"/>
          </p:nvPr>
        </p:nvSpPr>
        <p:spPr>
          <a:xfrm>
            <a:off x="457200" y="1203480"/>
            <a:ext cx="8229241" cy="298296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1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156"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157"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158" name="PlaceHolder 3"/>
          <p:cNvSpPr/>
          <p:nvPr>
            <p:ph type="body" sz="half" idx="21"/>
          </p:nvPr>
        </p:nvSpPr>
        <p:spPr>
          <a:xfrm>
            <a:off x="4674239" y="1203480"/>
            <a:ext cx="4015800" cy="2982961"/>
          </a:xfrm>
          <a:prstGeom prst="rect">
            <a:avLst/>
          </a:prstGeom>
        </p:spPr>
        <p:txBody>
          <a:bodyPr/>
          <a:lstStyle/>
          <a:p>
            <a:pPr marL="228600" indent="-228600">
              <a:spcBef>
                <a:spcPts val="1000"/>
              </a:spcBef>
              <a:buClrTx/>
              <a:buSzPct val="100000"/>
              <a:buFont typeface="Arial"/>
              <a:buChar char="•"/>
              <a:defRPr spc="0" sz="2800"/>
            </a:pPr>
          </a:p>
        </p:txBody>
      </p:sp>
      <p:sp>
        <p:nvSpPr>
          <p:cNvPr id="1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66"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1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17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182"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183"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18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85" name="PlaceHolder 4"/>
          <p:cNvSpPr/>
          <p:nvPr>
            <p:ph type="body" sz="quarter" idx="21"/>
          </p:nvPr>
        </p:nvSpPr>
        <p:spPr>
          <a:xfrm>
            <a:off x="457199" y="2761919"/>
            <a:ext cx="4015801" cy="1422722"/>
          </a:xfrm>
          <a:prstGeom prst="rect">
            <a:avLst/>
          </a:prstGeom>
        </p:spPr>
        <p:txBody>
          <a:bodyPr/>
          <a:lstStyle/>
          <a:p>
            <a:pPr marL="228600" indent="-228600">
              <a:spcBef>
                <a:spcPts val="1000"/>
              </a:spcBef>
              <a:buClrTx/>
              <a:buSzPct val="100000"/>
              <a:buFont typeface="Arial"/>
              <a:buChar char="•"/>
              <a:defRPr spc="0" sz="2800"/>
            </a:pPr>
          </a:p>
        </p:txBody>
      </p:sp>
      <p:sp>
        <p:nvSpPr>
          <p:cNvPr id="1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8"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19" name="Body Level One…"/>
          <p:cNvSpPr txBox="1"/>
          <p:nvPr>
            <p:ph type="body" idx="1"/>
          </p:nvPr>
        </p:nvSpPr>
        <p:spPr>
          <a:xfrm>
            <a:off x="457200" y="1203480"/>
            <a:ext cx="8229241" cy="2982961"/>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193"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194"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19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96" name="PlaceHolder 4"/>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sz="2800"/>
            </a:pPr>
          </a:p>
        </p:txBody>
      </p:sp>
      <p:sp>
        <p:nvSpPr>
          <p:cNvPr id="1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204"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205"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20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07" name="PlaceHolder 4"/>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sz="2800"/>
            </a:pPr>
          </a:p>
        </p:txBody>
      </p:sp>
      <p:sp>
        <p:nvSpPr>
          <p:cNvPr id="2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215"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216" name="Body Level One…"/>
          <p:cNvSpPr txBox="1"/>
          <p:nvPr>
            <p:ph type="body" sz="half" idx="1"/>
          </p:nvPr>
        </p:nvSpPr>
        <p:spPr>
          <a:xfrm>
            <a:off x="457200" y="1203480"/>
            <a:ext cx="8229241"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217" name="PlaceHolder 3"/>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sz="2800"/>
            </a:pPr>
          </a:p>
        </p:txBody>
      </p:sp>
      <p:sp>
        <p:nvSpPr>
          <p:cNvPr id="2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225"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226"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22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2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29" name="PlaceHolder 5"/>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sz="2800"/>
            </a:pPr>
          </a:p>
        </p:txBody>
      </p:sp>
      <p:sp>
        <p:nvSpPr>
          <p:cNvPr id="2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237"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238" name="Body Level One…"/>
          <p:cNvSpPr txBox="1"/>
          <p:nvPr>
            <p:ph type="body" sz="quarter" idx="1"/>
          </p:nvPr>
        </p:nvSpPr>
        <p:spPr>
          <a:xfrm>
            <a:off x="457200" y="1203480"/>
            <a:ext cx="2649601"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23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4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4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4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43" name="PlaceHolder 7"/>
          <p:cNvSpPr/>
          <p:nvPr>
            <p:ph type="body" sz="quarter" idx="21"/>
          </p:nvPr>
        </p:nvSpPr>
        <p:spPr>
          <a:xfrm>
            <a:off x="6022080" y="2761919"/>
            <a:ext cx="2649601" cy="1422722"/>
          </a:xfrm>
          <a:prstGeom prst="rect">
            <a:avLst/>
          </a:prstGeom>
        </p:spPr>
        <p:txBody>
          <a:bodyPr/>
          <a:lstStyle/>
          <a:p>
            <a:pPr marL="228600" indent="-228600">
              <a:spcBef>
                <a:spcPts val="1000"/>
              </a:spcBef>
              <a:buClrTx/>
              <a:buSzPct val="100000"/>
              <a:buFont typeface="Arial"/>
              <a:buChar char="•"/>
              <a:defRPr spc="0" sz="2800"/>
            </a:pPr>
          </a:p>
        </p:txBody>
      </p:sp>
      <p:sp>
        <p:nvSpPr>
          <p:cNvPr id="2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2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58"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25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2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267"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268" name="Body Level One…"/>
          <p:cNvSpPr txBox="1"/>
          <p:nvPr>
            <p:ph type="body" idx="1"/>
          </p:nvPr>
        </p:nvSpPr>
        <p:spPr>
          <a:xfrm>
            <a:off x="457200" y="1203480"/>
            <a:ext cx="8229241" cy="298296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2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276"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277"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278" name="PlaceHolder 3"/>
          <p:cNvSpPr/>
          <p:nvPr>
            <p:ph type="body" sz="half" idx="21"/>
          </p:nvPr>
        </p:nvSpPr>
        <p:spPr>
          <a:xfrm>
            <a:off x="4674239" y="1203480"/>
            <a:ext cx="4015800" cy="2982961"/>
          </a:xfrm>
          <a:prstGeom prst="rect">
            <a:avLst/>
          </a:prstGeom>
        </p:spPr>
        <p:txBody>
          <a:bodyPr/>
          <a:lstStyle/>
          <a:p>
            <a:pPr marL="228600" indent="-228600">
              <a:spcBef>
                <a:spcPts val="1000"/>
              </a:spcBef>
              <a:buClrTx/>
              <a:buSzPct val="100000"/>
              <a:buFont typeface="Arial"/>
              <a:buChar char="•"/>
              <a:defRPr spc="0" sz="2800"/>
            </a:pPr>
          </a:p>
        </p:txBody>
      </p:sp>
      <p:sp>
        <p:nvSpPr>
          <p:cNvPr id="2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286"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2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27"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28" name="Body Level One…"/>
          <p:cNvSpPr txBox="1"/>
          <p:nvPr>
            <p:ph type="body" idx="1"/>
          </p:nvPr>
        </p:nvSpPr>
        <p:spPr>
          <a:xfrm>
            <a:off x="457200" y="1203480"/>
            <a:ext cx="8229241" cy="298296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29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2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302"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303"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30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05" name="PlaceHolder 4"/>
          <p:cNvSpPr/>
          <p:nvPr>
            <p:ph type="body" sz="quarter" idx="21"/>
          </p:nvPr>
        </p:nvSpPr>
        <p:spPr>
          <a:xfrm>
            <a:off x="457199" y="2761919"/>
            <a:ext cx="4015801" cy="1422722"/>
          </a:xfrm>
          <a:prstGeom prst="rect">
            <a:avLst/>
          </a:prstGeom>
        </p:spPr>
        <p:txBody>
          <a:bodyPr/>
          <a:lstStyle/>
          <a:p>
            <a:pPr marL="228600" indent="-228600">
              <a:spcBef>
                <a:spcPts val="1000"/>
              </a:spcBef>
              <a:buClrTx/>
              <a:buSzPct val="100000"/>
              <a:buFont typeface="Arial"/>
              <a:buChar char="•"/>
              <a:defRPr spc="0" sz="2800"/>
            </a:pPr>
          </a:p>
        </p:txBody>
      </p:sp>
      <p:sp>
        <p:nvSpPr>
          <p:cNvPr id="3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313"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314"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31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16" name="PlaceHolder 4"/>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sz="2800"/>
            </a:pPr>
          </a:p>
        </p:txBody>
      </p:sp>
      <p:sp>
        <p:nvSpPr>
          <p:cNvPr id="3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324"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325"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32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27" name="PlaceHolder 4"/>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sz="2800"/>
            </a:pPr>
          </a:p>
        </p:txBody>
      </p:sp>
      <p:sp>
        <p:nvSpPr>
          <p:cNvPr id="3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335"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336" name="Body Level One…"/>
          <p:cNvSpPr txBox="1"/>
          <p:nvPr>
            <p:ph type="body" sz="half" idx="1"/>
          </p:nvPr>
        </p:nvSpPr>
        <p:spPr>
          <a:xfrm>
            <a:off x="457200" y="1203480"/>
            <a:ext cx="8229241"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337" name="PlaceHolder 3"/>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sz="2800"/>
            </a:pPr>
          </a:p>
        </p:txBody>
      </p:sp>
      <p:sp>
        <p:nvSpPr>
          <p:cNvPr id="3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345"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346"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34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4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49" name="PlaceHolder 5"/>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sz="2800"/>
            </a:pPr>
          </a:p>
        </p:txBody>
      </p:sp>
      <p:sp>
        <p:nvSpPr>
          <p:cNvPr id="3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357"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358" name="Body Level One…"/>
          <p:cNvSpPr txBox="1"/>
          <p:nvPr>
            <p:ph type="body" sz="quarter" idx="1"/>
          </p:nvPr>
        </p:nvSpPr>
        <p:spPr>
          <a:xfrm>
            <a:off x="457200" y="1203480"/>
            <a:ext cx="2649601"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35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6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6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6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63" name="PlaceHolder 7"/>
          <p:cNvSpPr/>
          <p:nvPr>
            <p:ph type="body" sz="quarter" idx="21"/>
          </p:nvPr>
        </p:nvSpPr>
        <p:spPr>
          <a:xfrm>
            <a:off x="6022080" y="2761919"/>
            <a:ext cx="2649601" cy="1422722"/>
          </a:xfrm>
          <a:prstGeom prst="rect">
            <a:avLst/>
          </a:prstGeom>
        </p:spPr>
        <p:txBody>
          <a:bodyPr/>
          <a:lstStyle/>
          <a:p>
            <a:pPr marL="228600" indent="-228600">
              <a:spcBef>
                <a:spcPts val="1000"/>
              </a:spcBef>
              <a:buClrTx/>
              <a:buSzPct val="100000"/>
              <a:buFont typeface="Arial"/>
              <a:buChar char="•"/>
              <a:defRPr spc="0" sz="2800"/>
            </a:pPr>
          </a:p>
        </p:txBody>
      </p:sp>
      <p:sp>
        <p:nvSpPr>
          <p:cNvPr id="3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3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378"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37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3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387"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388" name="Body Level One…"/>
          <p:cNvSpPr txBox="1"/>
          <p:nvPr>
            <p:ph type="body" idx="1"/>
          </p:nvPr>
        </p:nvSpPr>
        <p:spPr>
          <a:xfrm>
            <a:off x="457200" y="1203480"/>
            <a:ext cx="8229241" cy="298296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3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36"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37" name="Body Level One…"/>
          <p:cNvSpPr txBox="1"/>
          <p:nvPr>
            <p:ph type="body" sz="half" idx="1"/>
          </p:nvPr>
        </p:nvSpPr>
        <p:spPr>
          <a:xfrm>
            <a:off x="457200" y="1203480"/>
            <a:ext cx="4015800" cy="298296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8" name="PlaceHolder 3"/>
          <p:cNvSpPr/>
          <p:nvPr>
            <p:ph type="body" sz="half" idx="21"/>
          </p:nvPr>
        </p:nvSpPr>
        <p:spPr>
          <a:xfrm>
            <a:off x="4674239" y="1203480"/>
            <a:ext cx="4015800" cy="2982961"/>
          </a:xfrm>
          <a:prstGeom prst="rect">
            <a:avLst/>
          </a:prstGeom>
        </p:spPr>
        <p:txBody>
          <a:bodyPr/>
          <a:lstStyle/>
          <a:p>
            <a:pPr>
              <a:defRPr spc="-100"/>
            </a:pP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396"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397"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398" name="PlaceHolder 3"/>
          <p:cNvSpPr/>
          <p:nvPr>
            <p:ph type="body" sz="half" idx="21"/>
          </p:nvPr>
        </p:nvSpPr>
        <p:spPr>
          <a:xfrm>
            <a:off x="4674239" y="1203480"/>
            <a:ext cx="4015800" cy="2982961"/>
          </a:xfrm>
          <a:prstGeom prst="rect">
            <a:avLst/>
          </a:prstGeom>
        </p:spPr>
        <p:txBody>
          <a:bodyPr/>
          <a:lstStyle/>
          <a:p>
            <a:pPr marL="228600" indent="-228600">
              <a:spcBef>
                <a:spcPts val="1000"/>
              </a:spcBef>
              <a:buClrTx/>
              <a:buSzPct val="100000"/>
              <a:buFont typeface="Arial"/>
              <a:buChar char="•"/>
              <a:defRPr spc="0" sz="2800"/>
            </a:pPr>
          </a:p>
        </p:txBody>
      </p:sp>
      <p:sp>
        <p:nvSpPr>
          <p:cNvPr id="3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06"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4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41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4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422"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423"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42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25" name="PlaceHolder 4"/>
          <p:cNvSpPr/>
          <p:nvPr>
            <p:ph type="body" sz="quarter" idx="21"/>
          </p:nvPr>
        </p:nvSpPr>
        <p:spPr>
          <a:xfrm>
            <a:off x="457199" y="2761919"/>
            <a:ext cx="4015801" cy="1422722"/>
          </a:xfrm>
          <a:prstGeom prst="rect">
            <a:avLst/>
          </a:prstGeom>
        </p:spPr>
        <p:txBody>
          <a:bodyPr/>
          <a:lstStyle/>
          <a:p>
            <a:pPr marL="228600" indent="-228600">
              <a:spcBef>
                <a:spcPts val="1000"/>
              </a:spcBef>
              <a:buClrTx/>
              <a:buSzPct val="100000"/>
              <a:buFont typeface="Arial"/>
              <a:buChar char="•"/>
              <a:defRPr spc="0" sz="2800"/>
            </a:pPr>
          </a:p>
        </p:txBody>
      </p:sp>
      <p:sp>
        <p:nvSpPr>
          <p:cNvPr id="4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433"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434"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43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36" name="PlaceHolder 4"/>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sz="2800"/>
            </a:pPr>
          </a:p>
        </p:txBody>
      </p:sp>
      <p:sp>
        <p:nvSpPr>
          <p:cNvPr id="4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444"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445"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44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47" name="PlaceHolder 4"/>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sz="2800"/>
            </a:pPr>
          </a:p>
        </p:txBody>
      </p:sp>
      <p:sp>
        <p:nvSpPr>
          <p:cNvPr id="4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455"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456" name="Body Level One…"/>
          <p:cNvSpPr txBox="1"/>
          <p:nvPr>
            <p:ph type="body" sz="half" idx="1"/>
          </p:nvPr>
        </p:nvSpPr>
        <p:spPr>
          <a:xfrm>
            <a:off x="457200" y="1203480"/>
            <a:ext cx="8229241"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457" name="PlaceHolder 3"/>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sz="2800"/>
            </a:pPr>
          </a:p>
        </p:txBody>
      </p:sp>
      <p:sp>
        <p:nvSpPr>
          <p:cNvPr id="4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465"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466"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46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6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69" name="PlaceHolder 5"/>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sz="2800"/>
            </a:pPr>
          </a:p>
        </p:txBody>
      </p:sp>
      <p:sp>
        <p:nvSpPr>
          <p:cNvPr id="4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477"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478" name="Body Level One…"/>
          <p:cNvSpPr txBox="1"/>
          <p:nvPr>
            <p:ph type="body" sz="quarter" idx="1"/>
          </p:nvPr>
        </p:nvSpPr>
        <p:spPr>
          <a:xfrm>
            <a:off x="457200" y="1203480"/>
            <a:ext cx="2649601"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47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8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8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8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483" name="PlaceHolder 7"/>
          <p:cNvSpPr/>
          <p:nvPr>
            <p:ph type="body" sz="quarter" idx="21"/>
          </p:nvPr>
        </p:nvSpPr>
        <p:spPr>
          <a:xfrm>
            <a:off x="6022080" y="2761919"/>
            <a:ext cx="2649601" cy="1422722"/>
          </a:xfrm>
          <a:prstGeom prst="rect">
            <a:avLst/>
          </a:prstGeom>
        </p:spPr>
        <p:txBody>
          <a:bodyPr/>
          <a:lstStyle/>
          <a:p>
            <a:pPr marL="228600" indent="-228600">
              <a:spcBef>
                <a:spcPts val="1000"/>
              </a:spcBef>
              <a:buClrTx/>
              <a:buSzPct val="100000"/>
              <a:buFont typeface="Arial"/>
              <a:buChar char="•"/>
              <a:defRPr spc="0" sz="2800"/>
            </a:pPr>
          </a:p>
        </p:txBody>
      </p:sp>
      <p:sp>
        <p:nvSpPr>
          <p:cNvPr id="4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4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6"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498"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49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5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507"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508" name="Body Level One…"/>
          <p:cNvSpPr txBox="1"/>
          <p:nvPr>
            <p:ph type="body" idx="1"/>
          </p:nvPr>
        </p:nvSpPr>
        <p:spPr>
          <a:xfrm>
            <a:off x="457200" y="1203480"/>
            <a:ext cx="8229241" cy="298296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5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516"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517"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518" name="PlaceHolder 3"/>
          <p:cNvSpPr/>
          <p:nvPr>
            <p:ph type="body" sz="half" idx="21"/>
          </p:nvPr>
        </p:nvSpPr>
        <p:spPr>
          <a:xfrm>
            <a:off x="4674239" y="1203480"/>
            <a:ext cx="4015800" cy="2982961"/>
          </a:xfrm>
          <a:prstGeom prst="rect">
            <a:avLst/>
          </a:prstGeom>
        </p:spPr>
        <p:txBody>
          <a:bodyPr/>
          <a:lstStyle/>
          <a:p>
            <a:pPr marL="228600" indent="-228600">
              <a:spcBef>
                <a:spcPts val="1000"/>
              </a:spcBef>
              <a:buClrTx/>
              <a:buSzPct val="100000"/>
              <a:buFont typeface="Arial"/>
              <a:buChar char="•"/>
              <a:defRPr spc="0" sz="2800"/>
            </a:pPr>
          </a:p>
        </p:txBody>
      </p:sp>
      <p:sp>
        <p:nvSpPr>
          <p:cNvPr id="5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26"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5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53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5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542"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543"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54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45" name="PlaceHolder 4"/>
          <p:cNvSpPr/>
          <p:nvPr>
            <p:ph type="body" sz="quarter" idx="21"/>
          </p:nvPr>
        </p:nvSpPr>
        <p:spPr>
          <a:xfrm>
            <a:off x="457199" y="2761919"/>
            <a:ext cx="4015801" cy="1422722"/>
          </a:xfrm>
          <a:prstGeom prst="rect">
            <a:avLst/>
          </a:prstGeom>
        </p:spPr>
        <p:txBody>
          <a:bodyPr/>
          <a:lstStyle/>
          <a:p>
            <a:pPr marL="228600" indent="-228600">
              <a:spcBef>
                <a:spcPts val="1000"/>
              </a:spcBef>
              <a:buClrTx/>
              <a:buSzPct val="100000"/>
              <a:buFont typeface="Arial"/>
              <a:buChar char="•"/>
              <a:defRPr spc="0" sz="2800"/>
            </a:pPr>
          </a:p>
        </p:txBody>
      </p:sp>
      <p:sp>
        <p:nvSpPr>
          <p:cNvPr id="5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553"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554"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55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56" name="PlaceHolder 4"/>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sz="2800"/>
            </a:pPr>
          </a:p>
        </p:txBody>
      </p:sp>
      <p:sp>
        <p:nvSpPr>
          <p:cNvPr id="5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564"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565"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56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67" name="PlaceHolder 4"/>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sz="2800"/>
            </a:pPr>
          </a:p>
        </p:txBody>
      </p:sp>
      <p:sp>
        <p:nvSpPr>
          <p:cNvPr id="5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575"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576" name="Body Level One…"/>
          <p:cNvSpPr txBox="1"/>
          <p:nvPr>
            <p:ph type="body" sz="half" idx="1"/>
          </p:nvPr>
        </p:nvSpPr>
        <p:spPr>
          <a:xfrm>
            <a:off x="457200" y="1203480"/>
            <a:ext cx="8229241"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577" name="PlaceHolder 3"/>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sz="2800"/>
            </a:pPr>
          </a:p>
        </p:txBody>
      </p:sp>
      <p:sp>
        <p:nvSpPr>
          <p:cNvPr id="5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585"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586"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58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8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89" name="PlaceHolder 5"/>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sz="2800"/>
            </a:pPr>
          </a:p>
        </p:txBody>
      </p:sp>
      <p:sp>
        <p:nvSpPr>
          <p:cNvPr id="5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54" name="Body Level One…"/>
          <p:cNvSpPr txBox="1"/>
          <p:nvPr>
            <p:ph type="body" idx="1"/>
          </p:nvPr>
        </p:nvSpPr>
        <p:spPr>
          <a:xfrm>
            <a:off x="457200" y="205199"/>
            <a:ext cx="8229241" cy="3981241"/>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597"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598" name="Body Level One…"/>
          <p:cNvSpPr txBox="1"/>
          <p:nvPr>
            <p:ph type="body" sz="quarter" idx="1"/>
          </p:nvPr>
        </p:nvSpPr>
        <p:spPr>
          <a:xfrm>
            <a:off x="457200" y="1203480"/>
            <a:ext cx="2649601"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59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0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0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0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03" name="PlaceHolder 7"/>
          <p:cNvSpPr/>
          <p:nvPr>
            <p:ph type="body" sz="quarter" idx="21"/>
          </p:nvPr>
        </p:nvSpPr>
        <p:spPr>
          <a:xfrm>
            <a:off x="6022080" y="2761919"/>
            <a:ext cx="2649601" cy="1422722"/>
          </a:xfrm>
          <a:prstGeom prst="rect">
            <a:avLst/>
          </a:prstGeom>
        </p:spPr>
        <p:txBody>
          <a:bodyPr/>
          <a:lstStyle/>
          <a:p>
            <a:pPr marL="228600" indent="-228600">
              <a:spcBef>
                <a:spcPts val="1000"/>
              </a:spcBef>
              <a:buClrTx/>
              <a:buSzPct val="100000"/>
              <a:buFont typeface="Arial"/>
              <a:buChar char="•"/>
              <a:defRPr spc="0" sz="2800"/>
            </a:pPr>
          </a:p>
        </p:txBody>
      </p:sp>
      <p:sp>
        <p:nvSpPr>
          <p:cNvPr id="6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6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618"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61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6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627"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628" name="Body Level One…"/>
          <p:cNvSpPr txBox="1"/>
          <p:nvPr>
            <p:ph type="body" idx="1"/>
          </p:nvPr>
        </p:nvSpPr>
        <p:spPr>
          <a:xfrm>
            <a:off x="457200" y="1203480"/>
            <a:ext cx="8229241" cy="298296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6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636"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637"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638" name="PlaceHolder 3"/>
          <p:cNvSpPr/>
          <p:nvPr>
            <p:ph type="body" sz="half" idx="21"/>
          </p:nvPr>
        </p:nvSpPr>
        <p:spPr>
          <a:xfrm>
            <a:off x="4674239" y="1203480"/>
            <a:ext cx="4015800" cy="2982961"/>
          </a:xfrm>
          <a:prstGeom prst="rect">
            <a:avLst/>
          </a:prstGeom>
        </p:spPr>
        <p:txBody>
          <a:bodyPr/>
          <a:lstStyle/>
          <a:p>
            <a:pPr marL="228600" indent="-228600">
              <a:spcBef>
                <a:spcPts val="1000"/>
              </a:spcBef>
              <a:buClrTx/>
              <a:buSzPct val="100000"/>
              <a:buFont typeface="Arial"/>
              <a:buChar char="•"/>
              <a:defRPr spc="0" sz="2800"/>
            </a:pPr>
          </a:p>
        </p:txBody>
      </p:sp>
      <p:sp>
        <p:nvSpPr>
          <p:cNvPr id="6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46"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6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65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6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662"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663"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66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65" name="PlaceHolder 4"/>
          <p:cNvSpPr/>
          <p:nvPr>
            <p:ph type="body" sz="quarter" idx="21"/>
          </p:nvPr>
        </p:nvSpPr>
        <p:spPr>
          <a:xfrm>
            <a:off x="457199" y="2761919"/>
            <a:ext cx="4015801" cy="1422722"/>
          </a:xfrm>
          <a:prstGeom prst="rect">
            <a:avLst/>
          </a:prstGeom>
        </p:spPr>
        <p:txBody>
          <a:bodyPr/>
          <a:lstStyle/>
          <a:p>
            <a:pPr marL="228600" indent="-228600">
              <a:spcBef>
                <a:spcPts val="1000"/>
              </a:spcBef>
              <a:buClrTx/>
              <a:buSzPct val="100000"/>
              <a:buFont typeface="Arial"/>
              <a:buChar char="•"/>
              <a:defRPr spc="0" sz="2800"/>
            </a:pPr>
          </a:p>
        </p:txBody>
      </p:sp>
      <p:sp>
        <p:nvSpPr>
          <p:cNvPr id="6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673"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674"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67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76" name="PlaceHolder 4"/>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sz="2800"/>
            </a:pPr>
          </a:p>
        </p:txBody>
      </p:sp>
      <p:sp>
        <p:nvSpPr>
          <p:cNvPr id="6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684"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685"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68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87" name="PlaceHolder 4"/>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sz="2800"/>
            </a:pPr>
          </a:p>
        </p:txBody>
      </p:sp>
      <p:sp>
        <p:nvSpPr>
          <p:cNvPr id="6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62"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63" name="Body Level One…"/>
          <p:cNvSpPr txBox="1"/>
          <p:nvPr>
            <p:ph type="body" sz="quarter" idx="1"/>
          </p:nvPr>
        </p:nvSpPr>
        <p:spPr>
          <a:xfrm>
            <a:off x="457200" y="1203480"/>
            <a:ext cx="4015800" cy="142272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3200"/>
            </a:pPr>
          </a:p>
        </p:txBody>
      </p:sp>
      <p:sp>
        <p:nvSpPr>
          <p:cNvPr id="65" name="PlaceHolder 4"/>
          <p:cNvSpPr/>
          <p:nvPr>
            <p:ph type="body" sz="quarter" idx="21"/>
          </p:nvPr>
        </p:nvSpPr>
        <p:spPr>
          <a:xfrm>
            <a:off x="457199" y="2761919"/>
            <a:ext cx="4015801" cy="1422722"/>
          </a:xfrm>
          <a:prstGeom prst="rect">
            <a:avLst/>
          </a:prstGeom>
        </p:spPr>
        <p:txBody>
          <a:bodyPr/>
          <a:lstStyle/>
          <a:p>
            <a:pPr>
              <a:defRPr spc="-100"/>
            </a:pPr>
          </a:p>
        </p:txBody>
      </p:sp>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695"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696" name="Body Level One…"/>
          <p:cNvSpPr txBox="1"/>
          <p:nvPr>
            <p:ph type="body" sz="half" idx="1"/>
          </p:nvPr>
        </p:nvSpPr>
        <p:spPr>
          <a:xfrm>
            <a:off x="457200" y="1203480"/>
            <a:ext cx="8229241"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697" name="PlaceHolder 3"/>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sz="2800"/>
            </a:pPr>
          </a:p>
        </p:txBody>
      </p:sp>
      <p:sp>
        <p:nvSpPr>
          <p:cNvPr id="6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705"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706"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70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0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09" name="PlaceHolder 5"/>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sz="2800"/>
            </a:pPr>
          </a:p>
        </p:txBody>
      </p:sp>
      <p:sp>
        <p:nvSpPr>
          <p:cNvPr id="7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717"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718" name="Body Level One…"/>
          <p:cNvSpPr txBox="1"/>
          <p:nvPr>
            <p:ph type="body" sz="quarter" idx="1"/>
          </p:nvPr>
        </p:nvSpPr>
        <p:spPr>
          <a:xfrm>
            <a:off x="457200" y="1203480"/>
            <a:ext cx="2649601"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71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2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2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2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23" name="PlaceHolder 7"/>
          <p:cNvSpPr/>
          <p:nvPr>
            <p:ph type="body" sz="quarter" idx="21"/>
          </p:nvPr>
        </p:nvSpPr>
        <p:spPr>
          <a:xfrm>
            <a:off x="6022080" y="2761919"/>
            <a:ext cx="2649601" cy="1422722"/>
          </a:xfrm>
          <a:prstGeom prst="rect">
            <a:avLst/>
          </a:prstGeom>
        </p:spPr>
        <p:txBody>
          <a:bodyPr/>
          <a:lstStyle/>
          <a:p>
            <a:pPr marL="228600" indent="-228600">
              <a:spcBef>
                <a:spcPts val="1000"/>
              </a:spcBef>
              <a:buClrTx/>
              <a:buSzPct val="100000"/>
              <a:buFont typeface="Arial"/>
              <a:buChar char="•"/>
              <a:defRPr spc="0" sz="2800"/>
            </a:pPr>
          </a:p>
        </p:txBody>
      </p:sp>
      <p:sp>
        <p:nvSpPr>
          <p:cNvPr id="7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7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738"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73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7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747"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748" name="Body Level One…"/>
          <p:cNvSpPr txBox="1"/>
          <p:nvPr>
            <p:ph type="body" idx="1"/>
          </p:nvPr>
        </p:nvSpPr>
        <p:spPr>
          <a:xfrm>
            <a:off x="457200" y="1203480"/>
            <a:ext cx="8229241" cy="298296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7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756"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757"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758" name="PlaceHolder 3"/>
          <p:cNvSpPr/>
          <p:nvPr>
            <p:ph type="body" sz="half" idx="21"/>
          </p:nvPr>
        </p:nvSpPr>
        <p:spPr>
          <a:xfrm>
            <a:off x="4674239" y="1203480"/>
            <a:ext cx="4015800" cy="2982961"/>
          </a:xfrm>
          <a:prstGeom prst="rect">
            <a:avLst/>
          </a:prstGeom>
        </p:spPr>
        <p:txBody>
          <a:bodyPr/>
          <a:lstStyle/>
          <a:p>
            <a:pPr marL="228600" indent="-228600">
              <a:spcBef>
                <a:spcPts val="1000"/>
              </a:spcBef>
              <a:buClrTx/>
              <a:buSzPct val="100000"/>
              <a:buFont typeface="Arial"/>
              <a:buChar char="•"/>
              <a:defRPr spc="0" sz="2800"/>
            </a:pPr>
          </a:p>
        </p:txBody>
      </p:sp>
      <p:sp>
        <p:nvSpPr>
          <p:cNvPr id="7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66"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7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77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7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782"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783"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78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85" name="PlaceHolder 4"/>
          <p:cNvSpPr/>
          <p:nvPr>
            <p:ph type="body" sz="quarter" idx="21"/>
          </p:nvPr>
        </p:nvSpPr>
        <p:spPr>
          <a:xfrm>
            <a:off x="457199" y="2761919"/>
            <a:ext cx="4015801" cy="1422722"/>
          </a:xfrm>
          <a:prstGeom prst="rect">
            <a:avLst/>
          </a:prstGeom>
        </p:spPr>
        <p:txBody>
          <a:bodyPr/>
          <a:lstStyle/>
          <a:p>
            <a:pPr marL="228600" indent="-228600">
              <a:spcBef>
                <a:spcPts val="1000"/>
              </a:spcBef>
              <a:buClrTx/>
              <a:buSzPct val="100000"/>
              <a:buFont typeface="Arial"/>
              <a:buChar char="•"/>
              <a:defRPr spc="0" sz="2800"/>
            </a:pPr>
          </a:p>
        </p:txBody>
      </p:sp>
      <p:sp>
        <p:nvSpPr>
          <p:cNvPr id="7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73"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74" name="Body Level One…"/>
          <p:cNvSpPr txBox="1"/>
          <p:nvPr>
            <p:ph type="body" sz="half" idx="1"/>
          </p:nvPr>
        </p:nvSpPr>
        <p:spPr>
          <a:xfrm>
            <a:off x="457200" y="1203480"/>
            <a:ext cx="4015800" cy="298296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3200"/>
            </a:pPr>
          </a:p>
        </p:txBody>
      </p:sp>
      <p:sp>
        <p:nvSpPr>
          <p:cNvPr id="76" name="PlaceHolder 4"/>
          <p:cNvSpPr/>
          <p:nvPr>
            <p:ph type="body" sz="quarter" idx="21"/>
          </p:nvPr>
        </p:nvSpPr>
        <p:spPr>
          <a:xfrm>
            <a:off x="4674239" y="2761919"/>
            <a:ext cx="4015800" cy="1422722"/>
          </a:xfrm>
          <a:prstGeom prst="rect">
            <a:avLst/>
          </a:prstGeom>
        </p:spPr>
        <p:txBody>
          <a:bodyPr/>
          <a:lstStyle/>
          <a:p>
            <a:pPr>
              <a:defRPr spc="-100"/>
            </a:pP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793"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794"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79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96" name="PlaceHolder 4"/>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sz="2800"/>
            </a:pPr>
          </a:p>
        </p:txBody>
      </p:sp>
      <p:sp>
        <p:nvSpPr>
          <p:cNvPr id="7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804"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805"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80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07" name="PlaceHolder 4"/>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sz="2800"/>
            </a:pPr>
          </a:p>
        </p:txBody>
      </p:sp>
      <p:sp>
        <p:nvSpPr>
          <p:cNvPr id="8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815"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816" name="Body Level One…"/>
          <p:cNvSpPr txBox="1"/>
          <p:nvPr>
            <p:ph type="body" sz="half" idx="1"/>
          </p:nvPr>
        </p:nvSpPr>
        <p:spPr>
          <a:xfrm>
            <a:off x="457200" y="1203480"/>
            <a:ext cx="8229241"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817" name="PlaceHolder 3"/>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sz="2800"/>
            </a:pPr>
          </a:p>
        </p:txBody>
      </p:sp>
      <p:sp>
        <p:nvSpPr>
          <p:cNvPr id="8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825"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826"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82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2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29" name="PlaceHolder 5"/>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sz="2800"/>
            </a:pPr>
          </a:p>
        </p:txBody>
      </p:sp>
      <p:sp>
        <p:nvSpPr>
          <p:cNvPr id="8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837"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838" name="Body Level One…"/>
          <p:cNvSpPr txBox="1"/>
          <p:nvPr>
            <p:ph type="body" sz="quarter" idx="1"/>
          </p:nvPr>
        </p:nvSpPr>
        <p:spPr>
          <a:xfrm>
            <a:off x="457200" y="1203480"/>
            <a:ext cx="2649601"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83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4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4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4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43" name="PlaceHolder 7"/>
          <p:cNvSpPr/>
          <p:nvPr>
            <p:ph type="body" sz="quarter" idx="21"/>
          </p:nvPr>
        </p:nvSpPr>
        <p:spPr>
          <a:xfrm>
            <a:off x="6022080" y="2761919"/>
            <a:ext cx="2649601" cy="1422722"/>
          </a:xfrm>
          <a:prstGeom prst="rect">
            <a:avLst/>
          </a:prstGeom>
        </p:spPr>
        <p:txBody>
          <a:bodyPr/>
          <a:lstStyle/>
          <a:p>
            <a:pPr marL="228600" indent="-228600">
              <a:spcBef>
                <a:spcPts val="1000"/>
              </a:spcBef>
              <a:buClrTx/>
              <a:buSzPct val="100000"/>
              <a:buFont typeface="Arial"/>
              <a:buChar char="•"/>
              <a:defRPr spc="0" sz="2800"/>
            </a:pPr>
          </a:p>
        </p:txBody>
      </p:sp>
      <p:sp>
        <p:nvSpPr>
          <p:cNvPr id="8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8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858"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85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8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867"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868" name="Body Level One…"/>
          <p:cNvSpPr txBox="1"/>
          <p:nvPr>
            <p:ph type="body" idx="1"/>
          </p:nvPr>
        </p:nvSpPr>
        <p:spPr>
          <a:xfrm>
            <a:off x="457200" y="1203480"/>
            <a:ext cx="8229241" cy="298296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8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876"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877"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878" name="PlaceHolder 3"/>
          <p:cNvSpPr/>
          <p:nvPr>
            <p:ph type="body" sz="half" idx="21"/>
          </p:nvPr>
        </p:nvSpPr>
        <p:spPr>
          <a:xfrm>
            <a:off x="4674239" y="1203480"/>
            <a:ext cx="4015800" cy="2982961"/>
          </a:xfrm>
          <a:prstGeom prst="rect">
            <a:avLst/>
          </a:prstGeom>
        </p:spPr>
        <p:txBody>
          <a:bodyPr/>
          <a:lstStyle/>
          <a:p>
            <a:pPr marL="228600" indent="-228600">
              <a:spcBef>
                <a:spcPts val="1000"/>
              </a:spcBef>
              <a:buClrTx/>
              <a:buSzPct val="100000"/>
              <a:buFont typeface="Arial"/>
              <a:buChar char="•"/>
              <a:defRPr spc="0" sz="2800"/>
            </a:pPr>
          </a:p>
        </p:txBody>
      </p:sp>
      <p:sp>
        <p:nvSpPr>
          <p:cNvPr id="8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886"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8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84"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85" name="Body Level One…"/>
          <p:cNvSpPr txBox="1"/>
          <p:nvPr>
            <p:ph type="body" sz="quarter" idx="1"/>
          </p:nvPr>
        </p:nvSpPr>
        <p:spPr>
          <a:xfrm>
            <a:off x="457200" y="1203480"/>
            <a:ext cx="4015800" cy="142272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3200"/>
            </a:pPr>
          </a:p>
        </p:txBody>
      </p:sp>
      <p:sp>
        <p:nvSpPr>
          <p:cNvPr id="87" name="PlaceHolder 4"/>
          <p:cNvSpPr/>
          <p:nvPr>
            <p:ph type="body" sz="half" idx="21"/>
          </p:nvPr>
        </p:nvSpPr>
        <p:spPr>
          <a:xfrm>
            <a:off x="457199" y="2761919"/>
            <a:ext cx="8229242" cy="1422722"/>
          </a:xfrm>
          <a:prstGeom prst="rect">
            <a:avLst/>
          </a:prstGeom>
        </p:spPr>
        <p:txBody>
          <a:bodyPr/>
          <a:lstStyle/>
          <a:p>
            <a:pPr>
              <a:defRPr spc="-100"/>
            </a:pP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89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8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902"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903"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90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05" name="PlaceHolder 4"/>
          <p:cNvSpPr/>
          <p:nvPr>
            <p:ph type="body" sz="quarter" idx="21"/>
          </p:nvPr>
        </p:nvSpPr>
        <p:spPr>
          <a:xfrm>
            <a:off x="457199" y="2761919"/>
            <a:ext cx="4015801" cy="1422722"/>
          </a:xfrm>
          <a:prstGeom prst="rect">
            <a:avLst/>
          </a:prstGeom>
        </p:spPr>
        <p:txBody>
          <a:bodyPr/>
          <a:lstStyle/>
          <a:p>
            <a:pPr marL="228600" indent="-228600">
              <a:spcBef>
                <a:spcPts val="1000"/>
              </a:spcBef>
              <a:buClrTx/>
              <a:buSzPct val="100000"/>
              <a:buFont typeface="Arial"/>
              <a:buChar char="•"/>
              <a:defRPr spc="0" sz="2800"/>
            </a:pPr>
          </a:p>
        </p:txBody>
      </p:sp>
      <p:sp>
        <p:nvSpPr>
          <p:cNvPr id="9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913"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914"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91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16" name="PlaceHolder 4"/>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sz="2800"/>
            </a:pPr>
          </a:p>
        </p:txBody>
      </p:sp>
      <p:sp>
        <p:nvSpPr>
          <p:cNvPr id="9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924"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925"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92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27" name="PlaceHolder 4"/>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sz="2800"/>
            </a:pPr>
          </a:p>
        </p:txBody>
      </p:sp>
      <p:sp>
        <p:nvSpPr>
          <p:cNvPr id="9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935"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936" name="Body Level One…"/>
          <p:cNvSpPr txBox="1"/>
          <p:nvPr>
            <p:ph type="body" sz="half" idx="1"/>
          </p:nvPr>
        </p:nvSpPr>
        <p:spPr>
          <a:xfrm>
            <a:off x="457200" y="1203480"/>
            <a:ext cx="8229241"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937" name="PlaceHolder 3"/>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sz="2800"/>
            </a:pPr>
          </a:p>
        </p:txBody>
      </p:sp>
      <p:sp>
        <p:nvSpPr>
          <p:cNvPr id="9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945"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946"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94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4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49" name="PlaceHolder 5"/>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sz="2800"/>
            </a:pPr>
          </a:p>
        </p:txBody>
      </p:sp>
      <p:sp>
        <p:nvSpPr>
          <p:cNvPr id="9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957" name="Title Text"/>
          <p:cNvSpPr txBox="1"/>
          <p:nvPr>
            <p:ph type="title"/>
          </p:nvPr>
        </p:nvSpPr>
        <p:spPr>
          <a:xfrm>
            <a:off x="457200" y="205199"/>
            <a:ext cx="8229241" cy="858602"/>
          </a:xfrm>
          <a:prstGeom prst="rect">
            <a:avLst/>
          </a:prstGeom>
        </p:spPr>
        <p:txBody>
          <a:bodyPr>
            <a:normAutofit fontScale="100000" lnSpcReduction="0"/>
          </a:bodyPr>
          <a:lstStyle>
            <a:lvl1pPr algn="l">
              <a:defRPr spc="0"/>
            </a:lvl1pPr>
          </a:lstStyle>
          <a:p>
            <a:pPr/>
            <a:r>
              <a:t>Title Text</a:t>
            </a:r>
          </a:p>
        </p:txBody>
      </p:sp>
      <p:sp>
        <p:nvSpPr>
          <p:cNvPr id="958" name="Body Level One…"/>
          <p:cNvSpPr txBox="1"/>
          <p:nvPr>
            <p:ph type="body" sz="quarter" idx="1"/>
          </p:nvPr>
        </p:nvSpPr>
        <p:spPr>
          <a:xfrm>
            <a:off x="457200" y="1203480"/>
            <a:ext cx="2649601" cy="1422721"/>
          </a:xfrm>
          <a:prstGeom prst="rect">
            <a:avLst/>
          </a:prstGeom>
        </p:spPr>
        <p:txBody>
          <a:bodyPr/>
          <a:lstStyle>
            <a:lvl1pPr marL="228600" indent="-228600">
              <a:spcBef>
                <a:spcPts val="1000"/>
              </a:spcBef>
              <a:buClrTx/>
              <a:buSzPct val="100000"/>
              <a:buFont typeface="Arial"/>
              <a:buChar char="•"/>
              <a:defRPr spc="0" sz="2800"/>
            </a:lvl1pPr>
            <a:lvl2pPr marL="723900" indent="-266700">
              <a:spcBef>
                <a:spcPts val="1000"/>
              </a:spcBef>
              <a:buClrTx/>
              <a:buSzPct val="100000"/>
              <a:buFont typeface="Arial"/>
              <a:buChar char="•"/>
              <a:defRPr spc="0" sz="2800"/>
            </a:lvl2pPr>
            <a:lvl3pPr marL="1234439" indent="-320039">
              <a:spcBef>
                <a:spcPts val="1000"/>
              </a:spcBef>
              <a:buClrTx/>
              <a:buSzPct val="100000"/>
              <a:buFont typeface="Arial"/>
              <a:buChar char="•"/>
              <a:defRPr spc="0" sz="2800"/>
            </a:lvl3pPr>
            <a:lvl4pPr marL="1727200" indent="-355600">
              <a:spcBef>
                <a:spcPts val="1000"/>
              </a:spcBef>
              <a:buClrTx/>
              <a:buSzPct val="100000"/>
              <a:buFont typeface="Arial"/>
              <a:buChar char="•"/>
              <a:defRPr spc="0" sz="2800"/>
            </a:lvl4pPr>
            <a:lvl5pPr marL="2184400" indent="-355600">
              <a:spcBef>
                <a:spcPts val="1000"/>
              </a:spcBef>
              <a:buClrTx/>
              <a:buSzPct val="100000"/>
              <a:buFont typeface="Arial"/>
              <a:buChar char="•"/>
              <a:defRPr spc="0" sz="2800"/>
            </a:lvl5pPr>
          </a:lstStyle>
          <a:p>
            <a:pPr/>
            <a:r>
              <a:t>Body Level One</a:t>
            </a:r>
          </a:p>
          <a:p>
            <a:pPr lvl="1"/>
            <a:r>
              <a:t>Body Level Two</a:t>
            </a:r>
          </a:p>
          <a:p>
            <a:pPr lvl="2"/>
            <a:r>
              <a:t>Body Level Three</a:t>
            </a:r>
          </a:p>
          <a:p>
            <a:pPr lvl="3"/>
            <a:r>
              <a:t>Body Level Four</a:t>
            </a:r>
          </a:p>
          <a:p>
            <a:pPr lvl="4"/>
            <a:r>
              <a:t>Body Level Five</a:t>
            </a:r>
          </a:p>
        </p:txBody>
      </p:sp>
      <p:sp>
        <p:nvSpPr>
          <p:cNvPr id="95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6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6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6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63" name="PlaceHolder 7"/>
          <p:cNvSpPr/>
          <p:nvPr>
            <p:ph type="body" sz="quarter" idx="21"/>
          </p:nvPr>
        </p:nvSpPr>
        <p:spPr>
          <a:xfrm>
            <a:off x="6022080" y="2761919"/>
            <a:ext cx="2649601" cy="1422722"/>
          </a:xfrm>
          <a:prstGeom prst="rect">
            <a:avLst/>
          </a:prstGeom>
        </p:spPr>
        <p:txBody>
          <a:bodyPr/>
          <a:lstStyle/>
          <a:p>
            <a:pPr marL="228600" indent="-228600">
              <a:spcBef>
                <a:spcPts val="1000"/>
              </a:spcBef>
              <a:buClrTx/>
              <a:buSzPct val="100000"/>
              <a:buFont typeface="Arial"/>
              <a:buChar char="•"/>
              <a:defRPr spc="0" sz="2800"/>
            </a:pPr>
          </a:p>
        </p:txBody>
      </p:sp>
      <p:sp>
        <p:nvSpPr>
          <p:cNvPr id="9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 Id="rId68" Type="http://schemas.openxmlformats.org/officeDocument/2006/relationships/slideLayout" Target="../slideLayouts/slideLayout67.xml"/><Relationship Id="rId69" Type="http://schemas.openxmlformats.org/officeDocument/2006/relationships/slideLayout" Target="../slideLayouts/slideLayout68.xml"/><Relationship Id="rId70" Type="http://schemas.openxmlformats.org/officeDocument/2006/relationships/slideLayout" Target="../slideLayouts/slideLayout69.xml"/><Relationship Id="rId71" Type="http://schemas.openxmlformats.org/officeDocument/2006/relationships/slideLayout" Target="../slideLayouts/slideLayout70.xml"/><Relationship Id="rId72" Type="http://schemas.openxmlformats.org/officeDocument/2006/relationships/slideLayout" Target="../slideLayouts/slideLayout71.xml"/><Relationship Id="rId73" Type="http://schemas.openxmlformats.org/officeDocument/2006/relationships/slideLayout" Target="../slideLayouts/slideLayout72.xml"/><Relationship Id="rId74" Type="http://schemas.openxmlformats.org/officeDocument/2006/relationships/slideLayout" Target="../slideLayouts/slideLayout73.xml"/><Relationship Id="rId75" Type="http://schemas.openxmlformats.org/officeDocument/2006/relationships/slideLayout" Target="../slideLayouts/slideLayout74.xml"/><Relationship Id="rId76" Type="http://schemas.openxmlformats.org/officeDocument/2006/relationships/slideLayout" Target="../slideLayouts/slideLayout75.xml"/><Relationship Id="rId77" Type="http://schemas.openxmlformats.org/officeDocument/2006/relationships/slideLayout" Target="../slideLayouts/slideLayout76.xml"/><Relationship Id="rId78" Type="http://schemas.openxmlformats.org/officeDocument/2006/relationships/slideLayout" Target="../slideLayouts/slideLayout77.xml"/><Relationship Id="rId79" Type="http://schemas.openxmlformats.org/officeDocument/2006/relationships/slideLayout" Target="../slideLayouts/slideLayout78.xml"/><Relationship Id="rId80" Type="http://schemas.openxmlformats.org/officeDocument/2006/relationships/slideLayout" Target="../slideLayouts/slideLayout79.xml"/><Relationship Id="rId81" Type="http://schemas.openxmlformats.org/officeDocument/2006/relationships/slideLayout" Target="../slideLayouts/slideLayout80.xml"/><Relationship Id="rId82" Type="http://schemas.openxmlformats.org/officeDocument/2006/relationships/slideLayout" Target="../slideLayouts/slideLayout81.xml"/><Relationship Id="rId83" Type="http://schemas.openxmlformats.org/officeDocument/2006/relationships/slideLayout" Target="../slideLayouts/slideLayout82.xml"/><Relationship Id="rId84" Type="http://schemas.openxmlformats.org/officeDocument/2006/relationships/slideLayout" Target="../slideLayouts/slideLayout83.xml"/><Relationship Id="rId85" Type="http://schemas.openxmlformats.org/officeDocument/2006/relationships/slideLayout" Target="../slideLayouts/slideLayout84.xml"/><Relationship Id="rId86" Type="http://schemas.openxmlformats.org/officeDocument/2006/relationships/slideLayout" Target="../slideLayouts/slideLayout85.xml"/><Relationship Id="rId87" Type="http://schemas.openxmlformats.org/officeDocument/2006/relationships/slideLayout" Target="../slideLayouts/slideLayout86.xml"/><Relationship Id="rId88" Type="http://schemas.openxmlformats.org/officeDocument/2006/relationships/slideLayout" Target="../slideLayouts/slideLayout87.xml"/><Relationship Id="rId89" Type="http://schemas.openxmlformats.org/officeDocument/2006/relationships/slideLayout" Target="../slideLayouts/slideLayout88.xml"/><Relationship Id="rId90" Type="http://schemas.openxmlformats.org/officeDocument/2006/relationships/slideLayout" Target="../slideLayouts/slideLayout89.xml"/><Relationship Id="rId91" Type="http://schemas.openxmlformats.org/officeDocument/2006/relationships/slideLayout" Target="../slideLayouts/slideLayout90.xml"/><Relationship Id="rId92" Type="http://schemas.openxmlformats.org/officeDocument/2006/relationships/slideLayout" Target="../slideLayouts/slideLayout91.xml"/><Relationship Id="rId93" Type="http://schemas.openxmlformats.org/officeDocument/2006/relationships/slideLayout" Target="../slideLayouts/slideLayout92.xml"/><Relationship Id="rId94" Type="http://schemas.openxmlformats.org/officeDocument/2006/relationships/slideLayout" Target="../slideLayouts/slideLayout93.xml"/><Relationship Id="rId95" Type="http://schemas.openxmlformats.org/officeDocument/2006/relationships/slideLayout" Target="../slideLayouts/slideLayout94.xml"/><Relationship Id="rId96" Type="http://schemas.openxmlformats.org/officeDocument/2006/relationships/slideLayout" Target="../slideLayouts/slideLayout95.xml"/><Relationship Id="rId97"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3" name="Body Level One…"/>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 id="2147483738" r:id="rId91"/>
    <p:sldLayoutId id="2147483739" r:id="rId92"/>
    <p:sldLayoutId id="2147483740" r:id="rId93"/>
    <p:sldLayoutId id="2147483741" r:id="rId94"/>
    <p:sldLayoutId id="2147483742" r:id="rId95"/>
    <p:sldLayoutId id="2147483743" r:id="rId96"/>
    <p:sldLayoutId id="2147483744" r:id="rId97"/>
  </p:sldLayoutIdLst>
  <p:transition xmlns:p14="http://schemas.microsoft.com/office/powerpoint/2010/main" spd="med" advClick="1"/>
  <p:txStyles>
    <p:titleStyle>
      <a:lvl1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Tx/>
          <a:latin typeface="+mn-lt"/>
          <a:ea typeface="+mn-ea"/>
          <a:cs typeface="+mn-cs"/>
          <a:sym typeface="Arial"/>
        </a:defRPr>
      </a:lvl1pPr>
      <a:lvl2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Tx/>
          <a:latin typeface="+mn-lt"/>
          <a:ea typeface="+mn-ea"/>
          <a:cs typeface="+mn-cs"/>
          <a:sym typeface="Arial"/>
        </a:defRPr>
      </a:lvl2pPr>
      <a:lvl3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Tx/>
          <a:latin typeface="+mn-lt"/>
          <a:ea typeface="+mn-ea"/>
          <a:cs typeface="+mn-cs"/>
          <a:sym typeface="Arial"/>
        </a:defRPr>
      </a:lvl3pPr>
      <a:lvl4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Tx/>
          <a:latin typeface="+mn-lt"/>
          <a:ea typeface="+mn-ea"/>
          <a:cs typeface="+mn-cs"/>
          <a:sym typeface="Arial"/>
        </a:defRPr>
      </a:lvl4pPr>
      <a:lvl5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Tx/>
          <a:latin typeface="+mn-lt"/>
          <a:ea typeface="+mn-ea"/>
          <a:cs typeface="+mn-cs"/>
          <a:sym typeface="Arial"/>
        </a:defRPr>
      </a:lvl5pPr>
      <a:lvl6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Tx/>
          <a:latin typeface="+mn-lt"/>
          <a:ea typeface="+mn-ea"/>
          <a:cs typeface="+mn-cs"/>
          <a:sym typeface="Arial"/>
        </a:defRPr>
      </a:lvl6pPr>
      <a:lvl7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Tx/>
          <a:latin typeface="+mn-lt"/>
          <a:ea typeface="+mn-ea"/>
          <a:cs typeface="+mn-cs"/>
          <a:sym typeface="Arial"/>
        </a:defRPr>
      </a:lvl7pPr>
      <a:lvl8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Tx/>
          <a:latin typeface="+mn-lt"/>
          <a:ea typeface="+mn-ea"/>
          <a:cs typeface="+mn-cs"/>
          <a:sym typeface="Arial"/>
        </a:defRPr>
      </a:lvl8pPr>
      <a:lvl9pPr marL="0" marR="0" indent="0" algn="ctr" defTabSz="914400" rtl="0" latinLnBrk="0">
        <a:lnSpc>
          <a:spcPct val="90000"/>
        </a:lnSpc>
        <a:spcBef>
          <a:spcPts val="0"/>
        </a:spcBef>
        <a:spcAft>
          <a:spcPts val="0"/>
        </a:spcAft>
        <a:buClrTx/>
        <a:buSzTx/>
        <a:buFontTx/>
        <a:buNone/>
        <a:tabLst/>
        <a:defRPr b="0" baseline="0" cap="none" i="0" spc="-1" strike="noStrike" sz="4400" u="none">
          <a:solidFill>
            <a:srgbClr val="000000"/>
          </a:solidFill>
          <a:uFillTx/>
          <a:latin typeface="+mn-lt"/>
          <a:ea typeface="+mn-ea"/>
          <a:cs typeface="+mn-cs"/>
          <a:sym typeface="Arial"/>
        </a:defRPr>
      </a:lvl9pPr>
    </p:titleStyle>
    <p:bodyStyle>
      <a:lvl1pPr marL="431999" marR="0" indent="-323999" algn="l" defTabSz="914400" rtl="0" latinLnBrk="0">
        <a:lnSpc>
          <a:spcPct val="90000"/>
        </a:lnSpc>
        <a:spcBef>
          <a:spcPts val="1400"/>
        </a:spcBef>
        <a:spcAft>
          <a:spcPts val="0"/>
        </a:spcAft>
        <a:buClr>
          <a:srgbClr val="000000"/>
        </a:buClr>
        <a:buSzPct val="45000"/>
        <a:buFontTx/>
        <a:buChar char="●"/>
        <a:tabLst/>
        <a:defRPr b="0" baseline="0" cap="none" i="0" spc="-1" strike="noStrike" sz="3200" u="none">
          <a:solidFill>
            <a:srgbClr val="000000"/>
          </a:solidFill>
          <a:uFillTx/>
          <a:latin typeface="+mn-lt"/>
          <a:ea typeface="+mn-ea"/>
          <a:cs typeface="+mn-cs"/>
          <a:sym typeface="Arial"/>
        </a:defRPr>
      </a:lvl1pPr>
      <a:lvl2pPr marL="910285" marR="0" indent="-370285" algn="l" defTabSz="914400" rtl="0" latinLnBrk="0">
        <a:lnSpc>
          <a:spcPct val="90000"/>
        </a:lnSpc>
        <a:spcBef>
          <a:spcPts val="1400"/>
        </a:spcBef>
        <a:spcAft>
          <a:spcPts val="0"/>
        </a:spcAft>
        <a:buClr>
          <a:srgbClr val="000000"/>
        </a:buClr>
        <a:buSzPct val="75000"/>
        <a:buFontTx/>
        <a:buChar char="−"/>
        <a:tabLst/>
        <a:defRPr b="0" baseline="0" cap="none" i="0" spc="-1" strike="noStrike" sz="3200" u="none">
          <a:solidFill>
            <a:srgbClr val="000000"/>
          </a:solidFill>
          <a:uFillTx/>
          <a:latin typeface="+mn-lt"/>
          <a:ea typeface="+mn-ea"/>
          <a:cs typeface="+mn-cs"/>
          <a:sym typeface="Arial"/>
        </a:defRPr>
      </a:lvl2pPr>
      <a:lvl3pPr marL="1392000" marR="0" indent="-384000" algn="l" defTabSz="914400" rtl="0" latinLnBrk="0">
        <a:lnSpc>
          <a:spcPct val="90000"/>
        </a:lnSpc>
        <a:spcBef>
          <a:spcPts val="1400"/>
        </a:spcBef>
        <a:spcAft>
          <a:spcPts val="0"/>
        </a:spcAft>
        <a:buClr>
          <a:srgbClr val="000000"/>
        </a:buClr>
        <a:buSzPct val="45000"/>
        <a:buFontTx/>
        <a:buChar char="●"/>
        <a:tabLst/>
        <a:defRPr b="0" baseline="0" cap="none" i="0" spc="-1" strike="noStrike" sz="3200" u="none">
          <a:solidFill>
            <a:srgbClr val="000000"/>
          </a:solidFill>
          <a:uFillTx/>
          <a:latin typeface="+mn-lt"/>
          <a:ea typeface="+mn-ea"/>
          <a:cs typeface="+mn-cs"/>
          <a:sym typeface="Arial"/>
        </a:defRPr>
      </a:lvl3pPr>
      <a:lvl4pPr marL="1857599" marR="0" indent="-345600" algn="l" defTabSz="914400" rtl="0" latinLnBrk="0">
        <a:lnSpc>
          <a:spcPct val="90000"/>
        </a:lnSpc>
        <a:spcBef>
          <a:spcPts val="1400"/>
        </a:spcBef>
        <a:spcAft>
          <a:spcPts val="0"/>
        </a:spcAft>
        <a:buClr>
          <a:srgbClr val="000000"/>
        </a:buClr>
        <a:buSzPct val="75000"/>
        <a:buFontTx/>
        <a:buChar char="−"/>
        <a:tabLst/>
        <a:defRPr b="0" baseline="0" cap="none" i="0" spc="-1" strike="noStrike" sz="3200" u="none">
          <a:solidFill>
            <a:srgbClr val="000000"/>
          </a:solidFill>
          <a:uFillTx/>
          <a:latin typeface="+mn-lt"/>
          <a:ea typeface="+mn-ea"/>
          <a:cs typeface="+mn-cs"/>
          <a:sym typeface="Arial"/>
        </a:defRPr>
      </a:lvl4pPr>
      <a:lvl5pPr marL="2289599" marR="0" indent="-345600" algn="l" defTabSz="914400" rtl="0" latinLnBrk="0">
        <a:lnSpc>
          <a:spcPct val="90000"/>
        </a:lnSpc>
        <a:spcBef>
          <a:spcPts val="1400"/>
        </a:spcBef>
        <a:spcAft>
          <a:spcPts val="0"/>
        </a:spcAft>
        <a:buClr>
          <a:srgbClr val="000000"/>
        </a:buClr>
        <a:buSzPct val="45000"/>
        <a:buFontTx/>
        <a:buChar char="●"/>
        <a:tabLst/>
        <a:defRPr b="0" baseline="0" cap="none" i="0" spc="-1" strike="noStrike" sz="3200" u="none">
          <a:solidFill>
            <a:srgbClr val="000000"/>
          </a:solidFill>
          <a:uFillTx/>
          <a:latin typeface="+mn-lt"/>
          <a:ea typeface="+mn-ea"/>
          <a:cs typeface="+mn-cs"/>
          <a:sym typeface="Arial"/>
        </a:defRPr>
      </a:lvl5pPr>
      <a:lvl6pPr marL="2721599" marR="0" indent="-345600" algn="l" defTabSz="914400" rtl="0" latinLnBrk="0">
        <a:lnSpc>
          <a:spcPct val="90000"/>
        </a:lnSpc>
        <a:spcBef>
          <a:spcPts val="1400"/>
        </a:spcBef>
        <a:spcAft>
          <a:spcPts val="0"/>
        </a:spcAft>
        <a:buClr>
          <a:srgbClr val="000000"/>
        </a:buClr>
        <a:buSzPct val="45000"/>
        <a:buFontTx/>
        <a:buChar char="●"/>
        <a:tabLst/>
        <a:defRPr b="0" baseline="0" cap="none" i="0" spc="-1" strike="noStrike" sz="3200" u="none">
          <a:solidFill>
            <a:srgbClr val="000000"/>
          </a:solidFill>
          <a:uFillTx/>
          <a:latin typeface="+mn-lt"/>
          <a:ea typeface="+mn-ea"/>
          <a:cs typeface="+mn-cs"/>
          <a:sym typeface="Arial"/>
        </a:defRPr>
      </a:lvl6pPr>
      <a:lvl7pPr marL="3153599" marR="0" indent="-345600" algn="l" defTabSz="914400" rtl="0" latinLnBrk="0">
        <a:lnSpc>
          <a:spcPct val="90000"/>
        </a:lnSpc>
        <a:spcBef>
          <a:spcPts val="1400"/>
        </a:spcBef>
        <a:spcAft>
          <a:spcPts val="0"/>
        </a:spcAft>
        <a:buClr>
          <a:srgbClr val="000000"/>
        </a:buClr>
        <a:buSzPct val="45000"/>
        <a:buFontTx/>
        <a:buChar char="●"/>
        <a:tabLst/>
        <a:defRPr b="0" baseline="0" cap="none" i="0" spc="-1" strike="noStrike" sz="3200" u="none">
          <a:solidFill>
            <a:srgbClr val="000000"/>
          </a:solidFill>
          <a:uFillTx/>
          <a:latin typeface="+mn-lt"/>
          <a:ea typeface="+mn-ea"/>
          <a:cs typeface="+mn-cs"/>
          <a:sym typeface="Arial"/>
        </a:defRPr>
      </a:lvl7pPr>
      <a:lvl8pPr marL="3606800" marR="0" indent="-406400" algn="l" defTabSz="914400" rtl="0" latinLnBrk="0">
        <a:lnSpc>
          <a:spcPct val="90000"/>
        </a:lnSpc>
        <a:spcBef>
          <a:spcPts val="1400"/>
        </a:spcBef>
        <a:spcAft>
          <a:spcPts val="0"/>
        </a:spcAft>
        <a:buClr>
          <a:srgbClr val="000000"/>
        </a:buClr>
        <a:buSzPct val="100000"/>
        <a:buFontTx/>
        <a:buChar char="•"/>
        <a:tabLst/>
        <a:defRPr b="0" baseline="0" cap="none" i="0" spc="-1" strike="noStrike" sz="3200" u="none">
          <a:solidFill>
            <a:srgbClr val="000000"/>
          </a:solidFill>
          <a:uFillTx/>
          <a:latin typeface="+mn-lt"/>
          <a:ea typeface="+mn-ea"/>
          <a:cs typeface="+mn-cs"/>
          <a:sym typeface="Arial"/>
        </a:defRPr>
      </a:lvl8pPr>
      <a:lvl9pPr marL="4064000" marR="0" indent="-406400" algn="l" defTabSz="914400" rtl="0" latinLnBrk="0">
        <a:lnSpc>
          <a:spcPct val="90000"/>
        </a:lnSpc>
        <a:spcBef>
          <a:spcPts val="1400"/>
        </a:spcBef>
        <a:spcAft>
          <a:spcPts val="0"/>
        </a:spcAft>
        <a:buClr>
          <a:srgbClr val="000000"/>
        </a:buClr>
        <a:buSzPct val="100000"/>
        <a:buFontTx/>
        <a:buChar char="•"/>
        <a:tabLst/>
        <a:defRPr b="0" baseline="0" cap="none" i="0" spc="-1" strike="noStrike" sz="3200" u="none">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xml"/><Relationship Id="rId3" Type="http://schemas.openxmlformats.org/officeDocument/2006/relationships/image" Target="../media/image4.jpeg"/><Relationship Id="rId4" Type="http://schemas.openxmlformats.org/officeDocument/2006/relationships/image" Target="../media/image1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5.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6.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4.xml"/><Relationship Id="rId3" Type="http://schemas.openxmlformats.org/officeDocument/2006/relationships/image" Target="../media/image7.jpeg"/><Relationship Id="rId4"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hyperlink" Target="https://youtu.be/7e2pykaMt_A" TargetMode="External"/><Relationship Id="rId3" Type="http://schemas.openxmlformats.org/officeDocument/2006/relationships/image" Target="../media/image1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image" Target="../media/image8.jpeg"/><Relationship Id="rId3" Type="http://schemas.openxmlformats.org/officeDocument/2006/relationships/image" Target="../media/image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image" Target="../media/image2.png"/><Relationship Id="rId3" Type="http://schemas.openxmlformats.org/officeDocument/2006/relationships/hyperlink" Target="https://vandkunsten.com/projects/tanghus" TargetMode="External"/><Relationship Id="rId4" Type="http://schemas.openxmlformats.org/officeDocument/2006/relationships/hyperlink" Target="https://www.byggeriogenergi.dk/vaerktoejer/dampspaerreguide/saadan-opnaas-korrekt-materialevalg/z-vaerdier-for-materialer/" TargetMode="External"/><Relationship Id="rId5" Type="http://schemas.openxmlformats.org/officeDocument/2006/relationships/hyperlink" Target="https://egenvinding.dk/" TargetMode="External"/><Relationship Id="rId6" Type="http://schemas.openxmlformats.org/officeDocument/2006/relationships/hyperlink" Target="https://egenvinding.dk/det-aandbare-hus"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2.png"/><Relationship Id="rId3"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B050"/>
        </a:solidFill>
      </p:bgPr>
    </p:bg>
    <p:spTree>
      <p:nvGrpSpPr>
        <p:cNvPr id="1" name=""/>
        <p:cNvGrpSpPr/>
        <p:nvPr/>
      </p:nvGrpSpPr>
      <p:grpSpPr>
        <a:xfrm>
          <a:off x="0" y="0"/>
          <a:ext cx="0" cy="0"/>
          <a:chOff x="0" y="0"/>
          <a:chExt cx="0" cy="0"/>
        </a:xfrm>
      </p:grpSpPr>
      <p:pic>
        <p:nvPicPr>
          <p:cNvPr id="973" name="Image" descr="Image"/>
          <p:cNvPicPr>
            <a:picLocks noChangeAspect="1"/>
          </p:cNvPicPr>
          <p:nvPr/>
        </p:nvPicPr>
        <p:blipFill>
          <a:blip r:embed="rId3">
            <a:extLst/>
          </a:blip>
          <a:stretch>
            <a:fillRect/>
          </a:stretch>
        </p:blipFill>
        <p:spPr>
          <a:xfrm>
            <a:off x="8576234" y="377955"/>
            <a:ext cx="435241" cy="429480"/>
          </a:xfrm>
          <a:prstGeom prst="rect">
            <a:avLst/>
          </a:prstGeom>
          <a:ln w="12700">
            <a:miter lim="400000"/>
          </a:ln>
        </p:spPr>
      </p:pic>
      <p:sp>
        <p:nvSpPr>
          <p:cNvPr id="974" name="CustomShape 2"/>
          <p:cNvSpPr txBox="1"/>
          <p:nvPr/>
        </p:nvSpPr>
        <p:spPr>
          <a:xfrm>
            <a:off x="1436001" y="1998782"/>
            <a:ext cx="6949442" cy="180803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p>
            <a:pPr>
              <a:defRPr spc="-1" sz="2600">
                <a:solidFill>
                  <a:srgbClr val="FFFFFF"/>
                </a:solidFill>
                <a:latin typeface="Rockwell"/>
                <a:ea typeface="Rockwell"/>
                <a:cs typeface="Rockwell"/>
                <a:sym typeface="Rockwell"/>
              </a:defRPr>
            </a:pPr>
            <a:r>
              <a:t>Bygningers</a:t>
            </a:r>
          </a:p>
          <a:p>
            <a:pPr>
              <a:defRPr spc="-1" sz="4400">
                <a:solidFill>
                  <a:srgbClr val="FFFFFF"/>
                </a:solidFill>
                <a:latin typeface="Rockwell Bold"/>
                <a:ea typeface="Rockwell Bold"/>
                <a:cs typeface="Rockwell Bold"/>
                <a:sym typeface="Rockwell Bold"/>
              </a:defRPr>
            </a:pPr>
            <a:r>
              <a:t>LEVETID OG KONSTRUKTIONER</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7" name="Billede 6" descr="Billede 6"/>
          <p:cNvPicPr>
            <a:picLocks noChangeAspect="1"/>
          </p:cNvPicPr>
          <p:nvPr/>
        </p:nvPicPr>
        <p:blipFill>
          <a:blip r:embed="rId3">
            <a:extLst/>
          </a:blip>
          <a:stretch>
            <a:fillRect/>
          </a:stretch>
        </p:blipFill>
        <p:spPr>
          <a:xfrm>
            <a:off x="1128959" y="0"/>
            <a:ext cx="6884642" cy="5141880"/>
          </a:xfrm>
          <a:prstGeom prst="rect">
            <a:avLst/>
          </a:prstGeom>
          <a:ln w="12700">
            <a:miter lim="400000"/>
          </a:ln>
        </p:spPr>
      </p:pic>
      <p:pic>
        <p:nvPicPr>
          <p:cNvPr id="1038" name="Billede 7" descr="Billede 7"/>
          <p:cNvPicPr>
            <a:picLocks noChangeAspect="1"/>
          </p:cNvPicPr>
          <p:nvPr/>
        </p:nvPicPr>
        <p:blipFill>
          <a:blip r:embed="rId4">
            <a:extLst/>
          </a:blip>
          <a:stretch>
            <a:fillRect/>
          </a:stretch>
        </p:blipFill>
        <p:spPr>
          <a:xfrm rot="10800000">
            <a:off x="3297239" y="8638919"/>
            <a:ext cx="610921" cy="118800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2" name="CustomShape 1"/>
          <p:cNvSpPr txBox="1"/>
          <p:nvPr/>
        </p:nvSpPr>
        <p:spPr>
          <a:xfrm>
            <a:off x="417149" y="349357"/>
            <a:ext cx="6549120" cy="936350"/>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b">
            <a:spAutoFit/>
          </a:bodyPr>
          <a:lstStyle>
            <a:lvl1pPr>
              <a:lnSpc>
                <a:spcPct val="90000"/>
              </a:lnSpc>
              <a:defRPr spc="-1" sz="2800">
                <a:solidFill>
                  <a:srgbClr val="00B050"/>
                </a:solidFill>
                <a:latin typeface="Rockwell"/>
                <a:ea typeface="Rockwell"/>
                <a:cs typeface="Rockwell"/>
                <a:sym typeface="Rockwell"/>
              </a:defRPr>
            </a:lvl1pPr>
          </a:lstStyle>
          <a:p>
            <a:pPr/>
            <a:r>
              <a:t>Z-værdi eller dampdiffusionsmodstand</a:t>
            </a:r>
          </a:p>
        </p:txBody>
      </p:sp>
      <p:pic>
        <p:nvPicPr>
          <p:cNvPr id="1043" name="Image" descr="Image"/>
          <p:cNvPicPr>
            <a:picLocks noChangeAspect="1"/>
          </p:cNvPicPr>
          <p:nvPr/>
        </p:nvPicPr>
        <p:blipFill>
          <a:blip r:embed="rId3">
            <a:extLst/>
          </a:blip>
          <a:stretch>
            <a:fillRect/>
          </a:stretch>
        </p:blipFill>
        <p:spPr>
          <a:xfrm>
            <a:off x="8427239" y="227520"/>
            <a:ext cx="433801" cy="428041"/>
          </a:xfrm>
          <a:prstGeom prst="rect">
            <a:avLst/>
          </a:prstGeom>
          <a:ln w="12700">
            <a:miter lim="400000"/>
          </a:ln>
        </p:spPr>
      </p:pic>
      <p:sp>
        <p:nvSpPr>
          <p:cNvPr id="1044" name="CustomShape 2"/>
          <p:cNvSpPr txBox="1"/>
          <p:nvPr/>
        </p:nvSpPr>
        <p:spPr>
          <a:xfrm>
            <a:off x="505928" y="1643723"/>
            <a:ext cx="7895101" cy="25552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85750" indent="-283845">
              <a:buClr>
                <a:srgbClr val="000000"/>
              </a:buClr>
              <a:buSzPct val="100000"/>
              <a:buFont typeface="Arial"/>
              <a:buChar char="•"/>
              <a:defRPr spc="-1" sz="1400">
                <a:latin typeface="Rockwell"/>
                <a:ea typeface="Rockwell"/>
                <a:cs typeface="Rockwell"/>
                <a:sym typeface="Rockwell"/>
              </a:defRPr>
            </a:pPr>
            <a:r>
              <a:t>Byggematerialer har meget forskellige egenskaber i f.t. håndtering af fugt. </a:t>
            </a:r>
          </a:p>
          <a:p>
            <a:pPr>
              <a:defRPr spc="-1" sz="1400">
                <a:latin typeface="Rockwell"/>
                <a:ea typeface="Rockwell"/>
                <a:cs typeface="Rockwell"/>
                <a:sym typeface="Rockwell"/>
              </a:defRPr>
            </a:pPr>
          </a:p>
          <a:p>
            <a:pPr marL="285750" indent="-283845">
              <a:buClr>
                <a:srgbClr val="000000"/>
              </a:buClr>
              <a:buSzPct val="100000"/>
              <a:buFont typeface="Arial"/>
              <a:buChar char="•"/>
              <a:defRPr spc="-1" sz="1400">
                <a:latin typeface="Rockwell"/>
                <a:ea typeface="Rockwell"/>
                <a:cs typeface="Rockwell"/>
                <a:sym typeface="Rockwell"/>
              </a:defRPr>
            </a:pPr>
            <a:r>
              <a:t>Et materiales Z-værdi angiver, hvor diffusionsåbent det er - idet det er en værdi for dampdiffusionsmodstand. </a:t>
            </a:r>
          </a:p>
          <a:p>
            <a:pPr>
              <a:defRPr spc="-1" sz="1400">
                <a:latin typeface="Rockwell"/>
                <a:ea typeface="Rockwell"/>
                <a:cs typeface="Rockwell"/>
                <a:sym typeface="Rockwell"/>
              </a:defRPr>
            </a:pPr>
          </a:p>
          <a:p>
            <a:pPr marL="285750" indent="-283845">
              <a:buClr>
                <a:srgbClr val="000000"/>
              </a:buClr>
              <a:buSzPct val="100000"/>
              <a:buFont typeface="Arial"/>
              <a:buChar char="•"/>
              <a:defRPr spc="-1" sz="1400">
                <a:latin typeface="Rockwell"/>
                <a:ea typeface="Rockwell"/>
                <a:cs typeface="Rockwell"/>
                <a:sym typeface="Rockwell"/>
              </a:defRPr>
            </a:pPr>
            <a:r>
              <a:t>Jo højere Z-værdi des højere er damp-diffusionsmodstanden, og des mindre diffusionsåbent er materialet. F.eks. er Z-værdien for en 13 mm gipsplade 0,3-0,5 mens den for et gran bræt på 13 mm er 1,95-3,25.</a:t>
            </a:r>
          </a:p>
          <a:p>
            <a:pPr>
              <a:defRPr spc="-1" sz="1400">
                <a:latin typeface="Rockwell"/>
                <a:ea typeface="Rockwell"/>
                <a:cs typeface="Rockwell"/>
                <a:sym typeface="Rockwell"/>
              </a:defRPr>
            </a:pPr>
          </a:p>
          <a:p>
            <a:pPr marL="285750" indent="-283845">
              <a:buClr>
                <a:srgbClr val="000000"/>
              </a:buClr>
              <a:buSzPct val="100000"/>
              <a:buFont typeface="Arial"/>
              <a:buChar char="•"/>
              <a:defRPr spc="-1" sz="1400">
                <a:latin typeface="Rockwell"/>
                <a:ea typeface="Rockwell"/>
                <a:cs typeface="Rockwell"/>
                <a:sym typeface="Rockwell"/>
              </a:defRPr>
            </a:pPr>
            <a:r>
              <a:t>Ifølge ‘Alment Teknisk fælleseje’, skal forholdet mellem Z-værdien på indersiden og ydersiden af en ydervæg være i et forhold svarende til Z inde &gt; 10 · Z ude. Dette er vejledende. Vi har gode erfaringer med f.eks. 1:1.</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8" name="CustomShape 1"/>
          <p:cNvSpPr txBox="1"/>
          <p:nvPr/>
        </p:nvSpPr>
        <p:spPr>
          <a:xfrm>
            <a:off x="381170" y="229136"/>
            <a:ext cx="6549119" cy="66564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b">
            <a:normAutofit fontScale="100000" lnSpcReduction="0"/>
          </a:bodyPr>
          <a:lstStyle/>
          <a:p>
            <a:pPr defTabSz="850391">
              <a:lnSpc>
                <a:spcPct val="72000"/>
              </a:lnSpc>
              <a:defRPr sz="1395">
                <a:solidFill>
                  <a:srgbClr val="00B050"/>
                </a:solidFill>
                <a:latin typeface="Rockwell"/>
                <a:ea typeface="Rockwell"/>
                <a:cs typeface="Rockwell"/>
                <a:sym typeface="Rockwell"/>
              </a:defRPr>
            </a:pPr>
            <a:br/>
            <a:r>
              <a:rPr spc="-93" sz="2418"/>
              <a:t>Erfaringer fra Det Åndbare Hus</a:t>
            </a:r>
          </a:p>
        </p:txBody>
      </p:sp>
      <p:pic>
        <p:nvPicPr>
          <p:cNvPr id="1049" name="Image" descr="Image"/>
          <p:cNvPicPr>
            <a:picLocks noChangeAspect="1"/>
          </p:cNvPicPr>
          <p:nvPr/>
        </p:nvPicPr>
        <p:blipFill>
          <a:blip r:embed="rId3">
            <a:extLst/>
          </a:blip>
          <a:stretch>
            <a:fillRect/>
          </a:stretch>
        </p:blipFill>
        <p:spPr>
          <a:xfrm>
            <a:off x="8427239" y="227520"/>
            <a:ext cx="433801" cy="428041"/>
          </a:xfrm>
          <a:prstGeom prst="rect">
            <a:avLst/>
          </a:prstGeom>
          <a:ln w="12700">
            <a:miter lim="400000"/>
          </a:ln>
        </p:spPr>
      </p:pic>
      <p:sp>
        <p:nvSpPr>
          <p:cNvPr id="1050" name="CustomShape 2"/>
          <p:cNvSpPr txBox="1"/>
          <p:nvPr/>
        </p:nvSpPr>
        <p:spPr>
          <a:xfrm>
            <a:off x="604800" y="1186200"/>
            <a:ext cx="7737731" cy="341880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pc="-1" sz="1400">
                <a:latin typeface="Rockwell"/>
                <a:ea typeface="Rockwell"/>
                <a:cs typeface="Rockwell"/>
                <a:sym typeface="Rockwell"/>
              </a:defRPr>
            </a:pPr>
            <a:r>
              <a:t>Tre ydervægskonstruktioner i Det Åndbare Hus: </a:t>
            </a:r>
          </a:p>
          <a:p>
            <a:pPr>
              <a:defRPr spc="-1" sz="1400">
                <a:latin typeface="Rockwell"/>
                <a:ea typeface="Rockwell"/>
                <a:cs typeface="Rockwell"/>
                <a:sym typeface="Rockwell"/>
              </a:defRPr>
            </a:pPr>
          </a:p>
          <a:p>
            <a:pPr marL="285750" indent="-283845">
              <a:buClr>
                <a:srgbClr val="000000"/>
              </a:buClr>
              <a:buSzPct val="100000"/>
              <a:buFont typeface="Arial"/>
              <a:buChar char="•"/>
              <a:defRPr spc="-1" sz="1400">
                <a:latin typeface="Rockwell"/>
                <a:ea typeface="Rockwell"/>
                <a:cs typeface="Rockwell"/>
                <a:sym typeface="Rockwell"/>
              </a:defRPr>
            </a:pPr>
            <a:r>
              <a:t>1. Gavlene, (syd og nord) udvendig: 40 mm træfiberplade, Z-værdi ca. 1,1 Indvendig: to lag gips af 13 mm, samlet Z-værdi ca. 1,26. </a:t>
            </a:r>
            <a:br/>
          </a:p>
          <a:p>
            <a:pPr marL="285750" indent="-283845">
              <a:buClr>
                <a:srgbClr val="000000"/>
              </a:buClr>
              <a:buSzPct val="100000"/>
              <a:buFont typeface="Arial"/>
              <a:buChar char="•"/>
              <a:defRPr spc="-1" sz="1400">
                <a:latin typeface="Rockwell"/>
                <a:ea typeface="Rockwell"/>
                <a:cs typeface="Rockwell"/>
                <a:sym typeface="Rockwell"/>
              </a:defRPr>
            </a:pPr>
            <a:r>
              <a:t>2. Facader med stråbeklædning, stor diffusionsåbenhed indvendigt (gips/ler) 1,26 Udvendigt: rupløjet granbræt - lav diffusionsåbenhed, Z-værdi på 3,75-6,25</a:t>
            </a:r>
            <a:br/>
            <a:r>
              <a:t>OBS: her isolerer stråene, så temperaturen på gran brædderne holdes oppe, og reducerer kondens på de rupløjede brædder.</a:t>
            </a:r>
            <a:br/>
          </a:p>
          <a:p>
            <a:pPr marL="285750" indent="-283845">
              <a:buClr>
                <a:srgbClr val="000000"/>
              </a:buClr>
              <a:buSzPct val="100000"/>
              <a:buFont typeface="Arial"/>
              <a:buChar char="•"/>
              <a:defRPr spc="-1" sz="1400">
                <a:latin typeface="Rockwell"/>
                <a:ea typeface="Rockwell"/>
                <a:cs typeface="Rockwell"/>
                <a:sym typeface="Rockwell"/>
              </a:defRPr>
            </a:pPr>
            <a:r>
              <a:t>3. Facader uden strå: stor diffusionsåbenhed indvendigt (gips/ler) men udvendigt:  rupløjet gran - lav diffusionsåbenhed - her bliver brædderne lige så kolde som udetemperaturen, og her sker der kondens.</a:t>
            </a:r>
          </a:p>
          <a:p>
            <a:pPr>
              <a:defRPr spc="-1" sz="1400">
                <a:latin typeface="Rockwell"/>
                <a:ea typeface="Rockwell"/>
                <a:cs typeface="Rockwell"/>
                <a:sym typeface="Rockwell"/>
              </a:defRPr>
            </a:pPr>
          </a:p>
          <a:p>
            <a:pPr>
              <a:defRPr spc="-1" sz="1400">
                <a:latin typeface="Rockwell"/>
                <a:ea typeface="Rockwell"/>
                <a:cs typeface="Rockwell"/>
                <a:sym typeface="Rockwell"/>
              </a:defRPr>
            </a:pPr>
            <a:r>
              <a:t>Alle er isoleret med 410 mm papirisolering (i mindre omfang isolering af hør eller hamp).</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4" name="CustomShape 1"/>
          <p:cNvSpPr txBox="1"/>
          <p:nvPr/>
        </p:nvSpPr>
        <p:spPr>
          <a:xfrm>
            <a:off x="4336200" y="658439"/>
            <a:ext cx="3325320" cy="941042"/>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lvl1pPr>
              <a:defRPr spc="-100" sz="2800">
                <a:solidFill>
                  <a:srgbClr val="00B050"/>
                </a:solidFill>
                <a:latin typeface="Rockwell Bold"/>
                <a:ea typeface="Rockwell Bold"/>
                <a:cs typeface="Rockwell Bold"/>
                <a:sym typeface="Rockwell Bold"/>
              </a:defRPr>
            </a:lvl1pPr>
          </a:lstStyle>
          <a:p>
            <a:pPr/>
            <a:r>
              <a:t>Tagkonstruktion</a:t>
            </a:r>
          </a:p>
        </p:txBody>
      </p:sp>
      <p:pic>
        <p:nvPicPr>
          <p:cNvPr id="1055" name="Image" descr="Image"/>
          <p:cNvPicPr>
            <a:picLocks noChangeAspect="1"/>
          </p:cNvPicPr>
          <p:nvPr/>
        </p:nvPicPr>
        <p:blipFill>
          <a:blip r:embed="rId3">
            <a:extLst/>
          </a:blip>
          <a:stretch>
            <a:fillRect/>
          </a:stretch>
        </p:blipFill>
        <p:spPr>
          <a:xfrm>
            <a:off x="8427239" y="227520"/>
            <a:ext cx="433441" cy="427681"/>
          </a:xfrm>
          <a:prstGeom prst="rect">
            <a:avLst/>
          </a:prstGeom>
          <a:ln w="12700">
            <a:miter lim="400000"/>
          </a:ln>
        </p:spPr>
      </p:pic>
      <p:sp>
        <p:nvSpPr>
          <p:cNvPr id="1056" name="CustomShape 2"/>
          <p:cNvSpPr txBox="1"/>
          <p:nvPr/>
        </p:nvSpPr>
        <p:spPr>
          <a:xfrm>
            <a:off x="4178520" y="1355399"/>
            <a:ext cx="4753081" cy="289404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normAutofit fontScale="100000" lnSpcReduction="0"/>
          </a:bodyPr>
          <a:lstStyle/>
          <a:p>
            <a:pPr indent="151764">
              <a:defRPr spc="-100">
                <a:latin typeface="Rockwell"/>
                <a:ea typeface="Rockwell"/>
                <a:cs typeface="Rockwell"/>
                <a:sym typeface="Rockwell"/>
              </a:defRPr>
            </a:pPr>
            <a:r>
              <a:t>Hvilken tagbeklædning skal vi vælge?</a:t>
            </a:r>
            <a:endParaRPr spc="-1"/>
          </a:p>
          <a:p>
            <a:pPr indent="151764">
              <a:defRPr spc="-100">
                <a:latin typeface="Rockwell"/>
                <a:ea typeface="Rockwell"/>
                <a:cs typeface="Rockwell"/>
                <a:sym typeface="Rockwell"/>
              </a:defRPr>
            </a:pPr>
            <a:r>
              <a:t>- tegl</a:t>
            </a:r>
            <a:endParaRPr spc="-1"/>
          </a:p>
          <a:p>
            <a:pPr indent="151764">
              <a:defRPr spc="-100">
                <a:latin typeface="Rockwell"/>
                <a:ea typeface="Rockwell"/>
                <a:cs typeface="Rockwell"/>
                <a:sym typeface="Rockwell"/>
              </a:defRPr>
            </a:pPr>
            <a:r>
              <a:t>- stålplader</a:t>
            </a:r>
            <a:endParaRPr spc="-1"/>
          </a:p>
          <a:p>
            <a:pPr indent="151764">
              <a:defRPr spc="-100">
                <a:latin typeface="Rockwell"/>
                <a:ea typeface="Rockwell"/>
                <a:cs typeface="Rockwell"/>
                <a:sym typeface="Rockwell"/>
              </a:defRPr>
            </a:pPr>
            <a:r>
              <a:t>- stråtag eller træspåner</a:t>
            </a:r>
            <a:endParaRPr spc="-1"/>
          </a:p>
          <a:p>
            <a:pPr indent="151764">
              <a:defRPr spc="-1">
                <a:latin typeface="Rockwell"/>
                <a:ea typeface="Rockwell"/>
                <a:cs typeface="Rockwell"/>
                <a:sym typeface="Rockwell"/>
              </a:defRPr>
            </a:pPr>
          </a:p>
          <a:p>
            <a:pPr indent="151764">
              <a:defRPr spc="-100">
                <a:latin typeface="Rockwell"/>
                <a:ea typeface="Rockwell"/>
                <a:cs typeface="Rockwell"/>
                <a:sym typeface="Rockwell"/>
              </a:defRPr>
            </a:pPr>
            <a:r>
              <a:t>Husk udhæng!</a:t>
            </a:r>
          </a:p>
        </p:txBody>
      </p:sp>
      <p:pic>
        <p:nvPicPr>
          <p:cNvPr id="1057" name="Billede 269" descr="Billede 269"/>
          <p:cNvPicPr>
            <a:picLocks noChangeAspect="1"/>
          </p:cNvPicPr>
          <p:nvPr/>
        </p:nvPicPr>
        <p:blipFill>
          <a:blip r:embed="rId4">
            <a:extLst/>
          </a:blip>
          <a:srcRect l="36358" t="0" r="0" b="0"/>
          <a:stretch>
            <a:fillRect/>
          </a:stretch>
        </p:blipFill>
        <p:spPr>
          <a:xfrm>
            <a:off x="-1" y="0"/>
            <a:ext cx="3750481" cy="514188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1" name="CustomShape 1"/>
          <p:cNvSpPr txBox="1"/>
          <p:nvPr/>
        </p:nvSpPr>
        <p:spPr>
          <a:xfrm>
            <a:off x="777600" y="1200240"/>
            <a:ext cx="4167853" cy="835480"/>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lvl1pPr>
              <a:lnSpc>
                <a:spcPct val="80000"/>
              </a:lnSpc>
              <a:defRPr spc="-147" sz="2800">
                <a:solidFill>
                  <a:srgbClr val="00B050"/>
                </a:solidFill>
                <a:latin typeface="Rockwell Bold"/>
                <a:ea typeface="Rockwell Bold"/>
                <a:cs typeface="Rockwell Bold"/>
                <a:sym typeface="Rockwell Bold"/>
              </a:defRPr>
            </a:lvl1pPr>
          </a:lstStyle>
          <a:p>
            <a:pPr/>
            <a:r>
              <a:t>Indvendige vægge </a:t>
            </a:r>
          </a:p>
        </p:txBody>
      </p:sp>
      <p:pic>
        <p:nvPicPr>
          <p:cNvPr id="1062" name="Image" descr="Image"/>
          <p:cNvPicPr>
            <a:picLocks noChangeAspect="1"/>
          </p:cNvPicPr>
          <p:nvPr/>
        </p:nvPicPr>
        <p:blipFill>
          <a:blip r:embed="rId3">
            <a:extLst/>
          </a:blip>
          <a:stretch>
            <a:fillRect/>
          </a:stretch>
        </p:blipFill>
        <p:spPr>
          <a:xfrm>
            <a:off x="8427239" y="227520"/>
            <a:ext cx="433441" cy="427681"/>
          </a:xfrm>
          <a:prstGeom prst="rect">
            <a:avLst/>
          </a:prstGeom>
          <a:ln w="12700">
            <a:miter lim="400000"/>
          </a:ln>
        </p:spPr>
      </p:pic>
      <p:sp>
        <p:nvSpPr>
          <p:cNvPr id="1063" name="CustomShape 2"/>
          <p:cNvSpPr txBox="1"/>
          <p:nvPr/>
        </p:nvSpPr>
        <p:spPr>
          <a:xfrm>
            <a:off x="870120" y="1794240"/>
            <a:ext cx="2890081" cy="32536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pc="-1">
                <a:latin typeface="Rockwell"/>
                <a:ea typeface="Rockwell"/>
                <a:cs typeface="Rockwell"/>
                <a:sym typeface="Rockwell"/>
              </a:defRPr>
            </a:pPr>
          </a:p>
          <a:p>
            <a:pPr>
              <a:defRPr spc="-1">
                <a:latin typeface="Rockwell"/>
                <a:ea typeface="Rockwell"/>
                <a:cs typeface="Rockwell"/>
                <a:sym typeface="Rockwell"/>
              </a:defRPr>
            </a:pPr>
          </a:p>
          <a:p>
            <a:pPr>
              <a:defRPr spc="-1" sz="2000">
                <a:latin typeface="Rockwell"/>
                <a:ea typeface="Rockwell"/>
                <a:cs typeface="Rockwell"/>
                <a:sym typeface="Rockwell"/>
              </a:defRPr>
            </a:pPr>
            <a:r>
              <a:t>Træskelet med gips eller træplader,</a:t>
            </a:r>
          </a:p>
          <a:p>
            <a:pPr>
              <a:defRPr spc="-1" sz="2000">
                <a:latin typeface="Rockwell"/>
                <a:ea typeface="Rockwell"/>
                <a:cs typeface="Rockwell"/>
                <a:sym typeface="Rockwell"/>
              </a:defRPr>
            </a:pPr>
            <a:r>
              <a:t>pudset væg,</a:t>
            </a:r>
          </a:p>
          <a:p>
            <a:pPr>
              <a:defRPr spc="-1" sz="2000">
                <a:latin typeface="Rockwell"/>
                <a:ea typeface="Rockwell"/>
                <a:cs typeface="Rockwell"/>
                <a:sym typeface="Rockwell"/>
              </a:defRPr>
            </a:pPr>
            <a:r>
              <a:t>ubrændte lersten</a:t>
            </a:r>
            <a:r>
              <a:rPr sz="2400"/>
              <a:t> </a:t>
            </a:r>
            <a:endParaRPr sz="2400"/>
          </a:p>
          <a:p>
            <a:pPr>
              <a:defRPr spc="-1" sz="2400">
                <a:latin typeface="Rockwell"/>
                <a:ea typeface="Rockwell"/>
                <a:cs typeface="Rockwell"/>
                <a:sym typeface="Rockwell"/>
              </a:defRPr>
            </a:pPr>
          </a:p>
          <a:p>
            <a:pPr>
              <a:defRPr spc="-1" sz="2400">
                <a:latin typeface="Rockwell"/>
                <a:ea typeface="Rockwell"/>
                <a:cs typeface="Rockwell"/>
                <a:sym typeface="Rockwell"/>
              </a:defRPr>
            </a:pPr>
          </a:p>
          <a:p>
            <a:pPr>
              <a:defRPr spc="-1" sz="2400">
                <a:latin typeface="Rockwell"/>
                <a:ea typeface="Rockwell"/>
                <a:cs typeface="Rockwell"/>
                <a:sym typeface="Rockwell"/>
              </a:defRPr>
            </a:pPr>
          </a:p>
        </p:txBody>
      </p:sp>
      <p:pic>
        <p:nvPicPr>
          <p:cNvPr id="1064" name="Billede 3" descr="Billede 3"/>
          <p:cNvPicPr>
            <a:picLocks noChangeAspect="1"/>
          </p:cNvPicPr>
          <p:nvPr/>
        </p:nvPicPr>
        <p:blipFill>
          <a:blip r:embed="rId4">
            <a:extLst/>
          </a:blip>
          <a:srcRect l="39931" t="599" r="22979" b="0"/>
          <a:stretch>
            <a:fillRect/>
          </a:stretch>
        </p:blipFill>
        <p:spPr>
          <a:xfrm>
            <a:off x="6071039" y="-1"/>
            <a:ext cx="3385801" cy="5141882"/>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68" name="Billede 2" descr="Billede 2"/>
          <p:cNvPicPr>
            <a:picLocks noChangeAspect="1"/>
          </p:cNvPicPr>
          <p:nvPr/>
        </p:nvPicPr>
        <p:blipFill>
          <a:blip r:embed="rId3">
            <a:extLst/>
          </a:blip>
          <a:srcRect l="43919" t="0" r="16078" b="0"/>
          <a:stretch>
            <a:fillRect/>
          </a:stretch>
        </p:blipFill>
        <p:spPr>
          <a:xfrm>
            <a:off x="6101640" y="0"/>
            <a:ext cx="3040561" cy="5141880"/>
          </a:xfrm>
          <a:prstGeom prst="rect">
            <a:avLst/>
          </a:prstGeom>
          <a:ln w="12700">
            <a:miter lim="400000"/>
          </a:ln>
        </p:spPr>
      </p:pic>
      <p:pic>
        <p:nvPicPr>
          <p:cNvPr id="1069" name="Image" descr="Image"/>
          <p:cNvPicPr>
            <a:picLocks noChangeAspect="1"/>
          </p:cNvPicPr>
          <p:nvPr/>
        </p:nvPicPr>
        <p:blipFill>
          <a:blip r:embed="rId4">
            <a:extLst/>
          </a:blip>
          <a:stretch>
            <a:fillRect/>
          </a:stretch>
        </p:blipFill>
        <p:spPr>
          <a:xfrm>
            <a:off x="8433359" y="235080"/>
            <a:ext cx="433441" cy="427681"/>
          </a:xfrm>
          <a:prstGeom prst="rect">
            <a:avLst/>
          </a:prstGeom>
          <a:ln w="12700">
            <a:miter lim="400000"/>
          </a:ln>
        </p:spPr>
      </p:pic>
      <p:sp>
        <p:nvSpPr>
          <p:cNvPr id="1070" name="CustomShape 1"/>
          <p:cNvSpPr txBox="1"/>
          <p:nvPr/>
        </p:nvSpPr>
        <p:spPr>
          <a:xfrm>
            <a:off x="995040" y="902879"/>
            <a:ext cx="3969603" cy="333612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defTabSz="877823">
              <a:lnSpc>
                <a:spcPct val="90000"/>
              </a:lnSpc>
              <a:defRPr spc="-96" sz="2304">
                <a:solidFill>
                  <a:srgbClr val="00B050"/>
                </a:solidFill>
                <a:latin typeface="Rockwell Bold"/>
                <a:ea typeface="Rockwell Bold"/>
                <a:cs typeface="Rockwell Bold"/>
                <a:sym typeface="Rockwell Bold"/>
              </a:defRPr>
            </a:pPr>
            <a:r>
              <a:t>Ventilation</a:t>
            </a:r>
            <a:endParaRPr spc="0"/>
          </a:p>
          <a:p>
            <a:pPr defTabSz="877823">
              <a:lnSpc>
                <a:spcPct val="90000"/>
              </a:lnSpc>
              <a:defRPr spc="0" sz="2304">
                <a:latin typeface="Rockwell"/>
                <a:ea typeface="Rockwell"/>
                <a:cs typeface="Rockwell"/>
                <a:sym typeface="Rockwell"/>
              </a:defRPr>
            </a:pPr>
          </a:p>
          <a:p>
            <a:pPr defTabSz="877823">
              <a:lnSpc>
                <a:spcPct val="90000"/>
              </a:lnSpc>
              <a:defRPr spc="-96" sz="1536">
                <a:latin typeface="Rockwell"/>
                <a:ea typeface="Rockwell"/>
                <a:cs typeface="Rockwell"/>
                <a:sym typeface="Rockwell"/>
              </a:defRPr>
            </a:pPr>
            <a:r>
              <a:t>Formål:</a:t>
            </a:r>
            <a:endParaRPr spc="0"/>
          </a:p>
          <a:p>
            <a:pPr defTabSz="877823">
              <a:lnSpc>
                <a:spcPct val="90000"/>
              </a:lnSpc>
              <a:defRPr spc="0" sz="1536">
                <a:latin typeface="Rockwell"/>
                <a:ea typeface="Rockwell"/>
                <a:cs typeface="Rockwell"/>
                <a:sym typeface="Rockwell"/>
              </a:defRPr>
            </a:pPr>
          </a:p>
          <a:p>
            <a:pPr marL="329184" indent="-326745" defTabSz="877823">
              <a:lnSpc>
                <a:spcPct val="90000"/>
              </a:lnSpc>
              <a:buClr>
                <a:srgbClr val="000000"/>
              </a:buClr>
              <a:buSzPct val="100000"/>
              <a:buFont typeface="Arial"/>
              <a:buChar char="•"/>
              <a:defRPr spc="-96" sz="1536">
                <a:latin typeface="Rockwell"/>
                <a:ea typeface="Rockwell"/>
                <a:cs typeface="Rockwell"/>
                <a:sym typeface="Rockwell"/>
              </a:defRPr>
            </a:pPr>
            <a:r>
              <a:t>Komme af med fugt </a:t>
            </a:r>
            <a:endParaRPr spc="0"/>
          </a:p>
          <a:p>
            <a:pPr marL="329184" indent="-326745" defTabSz="877823">
              <a:lnSpc>
                <a:spcPct val="90000"/>
              </a:lnSpc>
              <a:buClr>
                <a:srgbClr val="000000"/>
              </a:buClr>
              <a:buSzPct val="100000"/>
              <a:buFont typeface="Arial"/>
              <a:buChar char="•"/>
              <a:defRPr spc="-96" sz="1536">
                <a:latin typeface="Rockwell"/>
                <a:ea typeface="Rockwell"/>
                <a:cs typeface="Rockwell"/>
                <a:sym typeface="Rockwell"/>
              </a:defRPr>
            </a:pPr>
            <a:r>
              <a:t>Duft og lugt ud</a:t>
            </a:r>
            <a:endParaRPr spc="0"/>
          </a:p>
          <a:p>
            <a:pPr marL="329184" indent="-326745" defTabSz="877823">
              <a:lnSpc>
                <a:spcPct val="90000"/>
              </a:lnSpc>
              <a:buClr>
                <a:srgbClr val="000000"/>
              </a:buClr>
              <a:buSzPct val="100000"/>
              <a:buFont typeface="Arial"/>
              <a:buChar char="•"/>
              <a:defRPr spc="-96" sz="1536">
                <a:latin typeface="Rockwell"/>
                <a:ea typeface="Rockwell"/>
                <a:cs typeface="Rockwell"/>
                <a:sym typeface="Rockwell"/>
              </a:defRPr>
            </a:pPr>
            <a:r>
              <a:t>Madpartikler ud</a:t>
            </a:r>
            <a:endParaRPr spc="0"/>
          </a:p>
          <a:p>
            <a:pPr marL="329184" indent="-326745" defTabSz="877823">
              <a:lnSpc>
                <a:spcPct val="90000"/>
              </a:lnSpc>
              <a:buClr>
                <a:srgbClr val="000000"/>
              </a:buClr>
              <a:buSzPct val="100000"/>
              <a:buFont typeface="Arial"/>
              <a:buChar char="•"/>
              <a:defRPr spc="-96" sz="1536">
                <a:latin typeface="Rockwell"/>
                <a:ea typeface="Rockwell"/>
                <a:cs typeface="Rockwell"/>
                <a:sym typeface="Rockwell"/>
              </a:defRPr>
            </a:pPr>
            <a:r>
              <a:t>Afgasning ud</a:t>
            </a:r>
            <a:endParaRPr spc="0"/>
          </a:p>
          <a:p>
            <a:pPr marL="329184" indent="-326745" defTabSz="877823">
              <a:lnSpc>
                <a:spcPct val="90000"/>
              </a:lnSpc>
              <a:buClr>
                <a:srgbClr val="000000"/>
              </a:buClr>
              <a:buSzPct val="100000"/>
              <a:buFont typeface="Arial"/>
              <a:buChar char="•"/>
              <a:defRPr spc="-96" sz="1536">
                <a:latin typeface="Rockwell"/>
                <a:ea typeface="Rockwell"/>
                <a:cs typeface="Rockwell"/>
                <a:sym typeface="Rockwell"/>
              </a:defRPr>
            </a:pPr>
            <a:r>
              <a:t>Balance mellem CO2 og ilt</a:t>
            </a:r>
            <a:endParaRPr spc="0"/>
          </a:p>
          <a:p>
            <a:pPr marL="329184" indent="-326745" defTabSz="877823">
              <a:lnSpc>
                <a:spcPct val="90000"/>
              </a:lnSpc>
              <a:buClr>
                <a:srgbClr val="000000"/>
              </a:buClr>
              <a:buSzPct val="100000"/>
              <a:buFont typeface="Arial"/>
              <a:buChar char="•"/>
              <a:defRPr spc="-96" sz="1536">
                <a:latin typeface="Rockwell"/>
                <a:ea typeface="Rockwell"/>
                <a:cs typeface="Rockwell"/>
                <a:sym typeface="Rockwell"/>
              </a:defRPr>
            </a:pPr>
            <a:r>
              <a:t>Naturlig eller mekanisk</a:t>
            </a:r>
            <a:endParaRPr spc="0"/>
          </a:p>
          <a:p>
            <a:pPr marL="329184" indent="-326745" defTabSz="877823">
              <a:lnSpc>
                <a:spcPct val="90000"/>
              </a:lnSpc>
              <a:buClr>
                <a:srgbClr val="000000"/>
              </a:buClr>
              <a:buSzPct val="100000"/>
              <a:buFont typeface="Arial"/>
              <a:buChar char="•"/>
              <a:defRPr spc="-96" sz="1536">
                <a:latin typeface="Rockwell"/>
                <a:ea typeface="Rockwell"/>
                <a:cs typeface="Rockwell"/>
                <a:sym typeface="Rockwell"/>
              </a:defRPr>
            </a:pPr>
            <a:r>
              <a:t>Krav i BR: udskift luft 0,3 l/pr. m</a:t>
            </a:r>
            <a:r>
              <a:rPr baseline="29916"/>
              <a:t>2</a:t>
            </a:r>
            <a:r>
              <a:rPr baseline="29916">
                <a:solidFill>
                  <a:srgbClr val="68C353"/>
                </a:solidFill>
              </a:rPr>
              <a:t> </a:t>
            </a:r>
            <a:r>
              <a:t>/sek. (nybyg eller ved store renoveringer)</a:t>
            </a:r>
            <a:endParaRPr spc="0"/>
          </a:p>
          <a:p>
            <a:pPr defTabSz="877823">
              <a:lnSpc>
                <a:spcPct val="90000"/>
              </a:lnSpc>
              <a:defRPr spc="0" sz="1536">
                <a:latin typeface="Rockwell"/>
                <a:ea typeface="Rockwell"/>
                <a:cs typeface="Rockwell"/>
                <a:sym typeface="Rockwell"/>
              </a:defRPr>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4" name="CustomShape 1"/>
          <p:cNvSpPr txBox="1"/>
          <p:nvPr/>
        </p:nvSpPr>
        <p:spPr>
          <a:xfrm>
            <a:off x="599039" y="438839"/>
            <a:ext cx="7634162" cy="72468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lvl1pPr>
              <a:defRPr spc="-100" sz="2800">
                <a:solidFill>
                  <a:srgbClr val="00B050"/>
                </a:solidFill>
                <a:latin typeface="Rockwell Bold"/>
                <a:ea typeface="Rockwell Bold"/>
                <a:cs typeface="Rockwell Bold"/>
                <a:sym typeface="Rockwell Bold"/>
              </a:defRPr>
            </a:lvl1pPr>
          </a:lstStyle>
          <a:p>
            <a:pPr/>
            <a:r>
              <a:t>Isoleringsmaterialer</a:t>
            </a:r>
          </a:p>
        </p:txBody>
      </p:sp>
      <p:pic>
        <p:nvPicPr>
          <p:cNvPr id="1075" name="Image" descr="Image"/>
          <p:cNvPicPr>
            <a:picLocks noChangeAspect="1"/>
          </p:cNvPicPr>
          <p:nvPr/>
        </p:nvPicPr>
        <p:blipFill>
          <a:blip r:embed="rId3">
            <a:extLst/>
          </a:blip>
          <a:stretch>
            <a:fillRect/>
          </a:stretch>
        </p:blipFill>
        <p:spPr>
          <a:xfrm>
            <a:off x="8427239" y="227520"/>
            <a:ext cx="433441" cy="427681"/>
          </a:xfrm>
          <a:prstGeom prst="rect">
            <a:avLst/>
          </a:prstGeom>
          <a:ln w="12700">
            <a:miter lim="400000"/>
          </a:ln>
        </p:spPr>
      </p:pic>
      <p:sp>
        <p:nvSpPr>
          <p:cNvPr id="1076" name="CustomShape 2"/>
          <p:cNvSpPr txBox="1"/>
          <p:nvPr/>
        </p:nvSpPr>
        <p:spPr>
          <a:xfrm>
            <a:off x="696594" y="1395106"/>
            <a:ext cx="4176997" cy="21310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pc="-1" sz="1600">
                <a:latin typeface="Rockwell"/>
                <a:ea typeface="Rockwell"/>
                <a:cs typeface="Rockwell"/>
                <a:sym typeface="Rockwell"/>
              </a:defRPr>
            </a:pPr>
          </a:p>
          <a:p>
            <a:pPr marL="215900" indent="-213995">
              <a:buClr>
                <a:srgbClr val="000000"/>
              </a:buClr>
              <a:buSzPct val="100000"/>
              <a:buFont typeface="Arial"/>
              <a:buChar char="•"/>
              <a:defRPr spc="-1" sz="1600">
                <a:latin typeface="Rockwell"/>
                <a:ea typeface="Rockwell"/>
                <a:cs typeface="Rockwell"/>
                <a:sym typeface="Rockwell"/>
              </a:defRPr>
            </a:pPr>
            <a:r>
              <a:t> Vælg et diffusionsåbent materiale</a:t>
            </a:r>
          </a:p>
          <a:p>
            <a:pPr>
              <a:defRPr spc="-1" sz="1600">
                <a:latin typeface="Rockwell"/>
                <a:ea typeface="Rockwell"/>
                <a:cs typeface="Rockwell"/>
                <a:sym typeface="Rockwell"/>
              </a:defRPr>
            </a:pPr>
          </a:p>
          <a:p>
            <a:pPr marL="215900" indent="-213995">
              <a:buClr>
                <a:srgbClr val="000000"/>
              </a:buClr>
              <a:buSzPct val="100000"/>
              <a:buFont typeface="Arial"/>
              <a:buChar char="•"/>
              <a:defRPr spc="-1" sz="1600">
                <a:latin typeface="Rockwell"/>
                <a:ea typeface="Rockwell"/>
                <a:cs typeface="Rockwell"/>
                <a:sym typeface="Rockwell"/>
              </a:defRPr>
            </a:pPr>
            <a:r>
              <a:t> Indblæste isoleringsmaterialer = konstruktion skal være inddelt i lukkede ‘kasser’</a:t>
            </a:r>
          </a:p>
          <a:p>
            <a:pPr>
              <a:defRPr spc="-1" sz="1600">
                <a:latin typeface="Rockwell"/>
                <a:ea typeface="Rockwell"/>
                <a:cs typeface="Rockwell"/>
                <a:sym typeface="Rockwell"/>
              </a:defRPr>
            </a:pPr>
          </a:p>
          <a:p>
            <a:pPr marL="215900" indent="-213995">
              <a:buClr>
                <a:srgbClr val="000000"/>
              </a:buClr>
              <a:buSzPct val="100000"/>
              <a:buFont typeface="Arial"/>
              <a:buChar char="•"/>
              <a:defRPr spc="-1" sz="1600">
                <a:latin typeface="Rockwell"/>
                <a:ea typeface="Rockwell"/>
                <a:cs typeface="Rockwell"/>
                <a:sym typeface="Rockwell"/>
              </a:defRPr>
            </a:pPr>
            <a:r>
              <a:t> Ved diffusionsåbne konstruktioner skal vi stadig tænke i lufttæthed</a:t>
            </a:r>
          </a:p>
        </p:txBody>
      </p:sp>
      <p:pic>
        <p:nvPicPr>
          <p:cNvPr id="1077" name="Billede 3" descr="Billede 3"/>
          <p:cNvPicPr>
            <a:picLocks noChangeAspect="1"/>
          </p:cNvPicPr>
          <p:nvPr/>
        </p:nvPicPr>
        <p:blipFill>
          <a:blip r:embed="rId4">
            <a:extLst/>
          </a:blip>
          <a:srcRect l="34213" t="0" r="20942" b="0"/>
          <a:stretch>
            <a:fillRect/>
          </a:stretch>
        </p:blipFill>
        <p:spPr>
          <a:xfrm>
            <a:off x="6041159" y="0"/>
            <a:ext cx="4090682" cy="514188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1" name="CustomShape 1"/>
          <p:cNvSpPr txBox="1"/>
          <p:nvPr/>
        </p:nvSpPr>
        <p:spPr>
          <a:xfrm>
            <a:off x="1440213" y="438862"/>
            <a:ext cx="6505561" cy="30728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90000"/>
              </a:lnSpc>
              <a:defRPr spc="-1" sz="2400">
                <a:latin typeface="Rockwell"/>
                <a:ea typeface="Rockwell"/>
                <a:cs typeface="Rockwell"/>
                <a:sym typeface="Rockwell"/>
              </a:defRPr>
            </a:lvl1pPr>
          </a:lstStyle>
          <a:p>
            <a:pPr/>
            <a:r>
              <a:t>Film om papirisolering</a:t>
            </a:r>
          </a:p>
        </p:txBody>
      </p:sp>
      <p:pic>
        <p:nvPicPr>
          <p:cNvPr id="1082" name="Screenshot 2021-02-08 at 16.38.16.png" descr="Screenshot 2021-02-08 at 16.38.16.png">
            <a:hlinkClick r:id="rId2" invalidUrl="" action="" tgtFrame="" tooltip="" history="1" highlightClick="0" endSnd="0"/>
          </p:cNvPr>
          <p:cNvPicPr>
            <a:picLocks noChangeAspect="1"/>
          </p:cNvPicPr>
          <p:nvPr/>
        </p:nvPicPr>
        <p:blipFill>
          <a:blip r:embed="rId3">
            <a:extLst/>
          </a:blip>
          <a:stretch>
            <a:fillRect/>
          </a:stretch>
        </p:blipFill>
        <p:spPr>
          <a:xfrm>
            <a:off x="1742504" y="984292"/>
            <a:ext cx="5658992" cy="3174916"/>
          </a:xfrm>
          <a:prstGeom prst="rect">
            <a:avLst/>
          </a:prstGeom>
          <a:ln w="12700">
            <a:miter lim="400000"/>
          </a:ln>
        </p:spPr>
      </p:pic>
      <p:sp>
        <p:nvSpPr>
          <p:cNvPr id="1083" name="CustomShape 1"/>
          <p:cNvSpPr txBox="1"/>
          <p:nvPr/>
        </p:nvSpPr>
        <p:spPr>
          <a:xfrm>
            <a:off x="1440213" y="4445608"/>
            <a:ext cx="6505561" cy="21077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90000"/>
              </a:lnSpc>
              <a:defRPr spc="0" sz="1700" u="sng">
                <a:solidFill>
                  <a:srgbClr val="0000FF"/>
                </a:solidFill>
                <a:uFill>
                  <a:solidFill>
                    <a:srgbClr val="0000FF"/>
                  </a:solidFill>
                </a:uFill>
                <a:latin typeface="Rockwell"/>
                <a:ea typeface="Rockwell"/>
                <a:cs typeface="Rockwell"/>
                <a:sym typeface="Rockwell"/>
                <a:hlinkClick r:id="rId2" invalidUrl="" action=""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rId2" invalidUrl="" action="" tgtFrame="" tooltip="" history="1" highlightClick="0" endSnd="0"/>
              </a:rPr>
              <a:t>https://youtu.be/7e2pykaMt_A</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85" name="Screenshot 2019-09-30 at 14.45.01.png" descr="Screenshot 2019-09-30 at 14.45.01.png"/>
          <p:cNvPicPr>
            <a:picLocks noChangeAspect="1"/>
          </p:cNvPicPr>
          <p:nvPr/>
        </p:nvPicPr>
        <p:blipFill>
          <a:blip r:embed="rId3">
            <a:extLst/>
          </a:blip>
          <a:srcRect l="14731" t="0" r="0" b="0"/>
          <a:stretch>
            <a:fillRect/>
          </a:stretch>
        </p:blipFill>
        <p:spPr>
          <a:xfrm>
            <a:off x="4602959" y="0"/>
            <a:ext cx="6473882" cy="5141160"/>
          </a:xfrm>
          <a:prstGeom prst="rect">
            <a:avLst/>
          </a:prstGeom>
          <a:ln w="12700">
            <a:miter lim="400000"/>
          </a:ln>
        </p:spPr>
      </p:pic>
      <p:sp>
        <p:nvSpPr>
          <p:cNvPr id="1086" name="CustomShape 1"/>
          <p:cNvSpPr txBox="1"/>
          <p:nvPr/>
        </p:nvSpPr>
        <p:spPr>
          <a:xfrm>
            <a:off x="511920" y="318960"/>
            <a:ext cx="3503880" cy="8712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a:lnSpc>
                <a:spcPct val="80000"/>
              </a:lnSpc>
              <a:defRPr spc="-117" sz="2000">
                <a:solidFill>
                  <a:srgbClr val="00B050"/>
                </a:solidFill>
                <a:latin typeface="Rockwell"/>
                <a:ea typeface="Rockwell"/>
                <a:cs typeface="Rockwell"/>
                <a:sym typeface="Rockwell"/>
              </a:defRPr>
            </a:pPr>
            <a:r>
              <a:t>Opgavebazar: </a:t>
            </a:r>
            <a:endParaRPr spc="0"/>
          </a:p>
          <a:p>
            <a:pPr>
              <a:lnSpc>
                <a:spcPct val="80000"/>
              </a:lnSpc>
              <a:defRPr spc="-117" sz="2000">
                <a:solidFill>
                  <a:srgbClr val="00B050"/>
                </a:solidFill>
                <a:latin typeface="Rockwell Bold"/>
                <a:ea typeface="Rockwell Bold"/>
                <a:cs typeface="Rockwell Bold"/>
                <a:sym typeface="Rockwell Bold"/>
              </a:defRPr>
            </a:pPr>
            <a:r>
              <a:t>Byg et bæredygtigt hus</a:t>
            </a:r>
          </a:p>
        </p:txBody>
      </p:sp>
      <p:pic>
        <p:nvPicPr>
          <p:cNvPr id="1087" name="Image" descr="Image"/>
          <p:cNvPicPr>
            <a:picLocks noChangeAspect="1"/>
          </p:cNvPicPr>
          <p:nvPr/>
        </p:nvPicPr>
        <p:blipFill>
          <a:blip r:embed="rId4">
            <a:extLst/>
          </a:blip>
          <a:stretch>
            <a:fillRect/>
          </a:stretch>
        </p:blipFill>
        <p:spPr>
          <a:xfrm>
            <a:off x="8427239" y="227520"/>
            <a:ext cx="433441" cy="427681"/>
          </a:xfrm>
          <a:prstGeom prst="rect">
            <a:avLst/>
          </a:prstGeom>
          <a:ln w="12700">
            <a:miter lim="400000"/>
          </a:ln>
        </p:spPr>
      </p:pic>
      <p:sp>
        <p:nvSpPr>
          <p:cNvPr id="1088" name="CustomShape 3"/>
          <p:cNvSpPr txBox="1"/>
          <p:nvPr/>
        </p:nvSpPr>
        <p:spPr>
          <a:xfrm>
            <a:off x="516231" y="1728514"/>
            <a:ext cx="3643202" cy="246232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marL="344804" indent="-342900">
              <a:buClr>
                <a:srgbClr val="000000"/>
              </a:buClr>
              <a:buSzPct val="100000"/>
              <a:buAutoNum type="arabicPeriod" startAt="1"/>
              <a:defRPr spc="-1" sz="1600">
                <a:latin typeface="Rockwell"/>
                <a:ea typeface="Rockwell"/>
                <a:cs typeface="Rockwell"/>
                <a:sym typeface="Rockwell"/>
              </a:defRPr>
            </a:pPr>
            <a:r>
              <a:t>Vælg en udfordring</a:t>
            </a:r>
          </a:p>
          <a:p>
            <a:pPr marL="344804" indent="-342900">
              <a:buSzPct val="100000"/>
              <a:buAutoNum type="arabicPeriod" startAt="1"/>
              <a:defRPr spc="-1" sz="1600">
                <a:latin typeface="Rockwell"/>
                <a:ea typeface="Rockwell"/>
                <a:cs typeface="Rockwell"/>
                <a:sym typeface="Rockwell"/>
              </a:defRPr>
            </a:pPr>
            <a:r>
              <a:t>Vælg en bygningsdel og et materiale</a:t>
            </a:r>
          </a:p>
          <a:p>
            <a:pPr marL="344804" indent="-342900">
              <a:buSzPct val="100000"/>
              <a:buAutoNum type="arabicPeriod" startAt="1"/>
              <a:defRPr spc="-1" sz="1600">
                <a:latin typeface="Rockwell"/>
                <a:ea typeface="Rockwell"/>
                <a:cs typeface="Rockwell"/>
                <a:sym typeface="Rockwell"/>
              </a:defRPr>
            </a:pPr>
            <a:r>
              <a:t>Lav et forslag til en bæredygtig konstruktion med udgangspunkt i jeres udfordring </a:t>
            </a:r>
          </a:p>
          <a:p>
            <a:pPr marL="344804" indent="-342900">
              <a:buSzPct val="100000"/>
              <a:buAutoNum type="arabicPeriod" startAt="1"/>
              <a:defRPr spc="-1" sz="1600">
                <a:latin typeface="Rockwell"/>
                <a:ea typeface="Rockwell"/>
                <a:cs typeface="Rockwell"/>
                <a:sym typeface="Rockwell"/>
              </a:defRPr>
            </a:pPr>
            <a:r>
              <a:t>Byg en model</a:t>
            </a:r>
          </a:p>
          <a:p>
            <a:pPr marL="344804" indent="-342900">
              <a:buSzPct val="100000"/>
              <a:buAutoNum type="arabicPeriod" startAt="1"/>
              <a:defRPr spc="-1" sz="1600">
                <a:latin typeface="Rockwell"/>
                <a:ea typeface="Rockwell"/>
                <a:cs typeface="Rockwell"/>
                <a:sym typeface="Rockwell"/>
              </a:defRPr>
            </a:pPr>
            <a:r>
              <a:t>Vi samler huset!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2" name="CustomShape 1"/>
          <p:cNvSpPr txBox="1"/>
          <p:nvPr/>
        </p:nvSpPr>
        <p:spPr>
          <a:xfrm>
            <a:off x="604800" y="1128600"/>
            <a:ext cx="2685240" cy="510200"/>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defRPr spc="-1" sz="2600">
                <a:solidFill>
                  <a:srgbClr val="FFFFFF"/>
                </a:solidFill>
                <a:latin typeface="游ゴシック体 ボールド"/>
                <a:ea typeface="游ゴシック体 ボールド"/>
                <a:cs typeface="游ゴシック体 ボールド"/>
                <a:sym typeface="游ゴシック体 ボールド"/>
              </a:defRPr>
            </a:lvl1pPr>
          </a:lstStyle>
          <a:p>
            <a:pPr/>
            <a:r>
              <a:t>5-fingerreglen </a:t>
            </a:r>
          </a:p>
        </p:txBody>
      </p:sp>
      <p:sp>
        <p:nvSpPr>
          <p:cNvPr id="1093" name="CustomShape 2"/>
          <p:cNvSpPr txBox="1"/>
          <p:nvPr/>
        </p:nvSpPr>
        <p:spPr>
          <a:xfrm>
            <a:off x="516925" y="956401"/>
            <a:ext cx="3349783" cy="380198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p>
            <a:pPr marL="612775" indent="-457200">
              <a:buSzPct val="100000"/>
              <a:buAutoNum type="arabicPeriod" startAt="1"/>
              <a:defRPr spc="-1" sz="2400">
                <a:solidFill>
                  <a:srgbClr val="004CBF"/>
                </a:solidFill>
                <a:latin typeface="Rockwell Bold"/>
                <a:ea typeface="Rockwell Bold"/>
                <a:cs typeface="Rockwell Bold"/>
                <a:sym typeface="Rockwell Bold"/>
              </a:defRPr>
            </a:pPr>
            <a:r>
              <a:t>PRODUKTION</a:t>
            </a:r>
          </a:p>
          <a:p>
            <a:pPr marL="612775" indent="-457200">
              <a:buSzPct val="100000"/>
              <a:buAutoNum type="arabicPeriod" startAt="1"/>
              <a:defRPr spc="-1" sz="2400">
                <a:solidFill>
                  <a:srgbClr val="004CBF"/>
                </a:solidFill>
                <a:latin typeface="Rockwell"/>
                <a:ea typeface="Rockwell"/>
                <a:cs typeface="Rockwell"/>
                <a:sym typeface="Rockwell"/>
              </a:defRPr>
            </a:pPr>
          </a:p>
          <a:p>
            <a:pPr marL="612775" indent="-457200">
              <a:buSzPct val="100000"/>
              <a:buAutoNum type="arabicPeriod" startAt="2"/>
              <a:defRPr spc="-1" sz="2400">
                <a:solidFill>
                  <a:srgbClr val="004CBF"/>
                </a:solidFill>
                <a:latin typeface="Rockwell Bold"/>
                <a:ea typeface="Rockwell Bold"/>
                <a:cs typeface="Rockwell Bold"/>
                <a:sym typeface="Rockwell Bold"/>
              </a:defRPr>
            </a:pPr>
            <a:r>
              <a:t>LEVETID</a:t>
            </a:r>
          </a:p>
          <a:p>
            <a:pPr marL="612775" indent="-457200">
              <a:buSzPct val="100000"/>
              <a:buAutoNum type="arabicPeriod" startAt="2"/>
              <a:defRPr spc="-1" sz="2400">
                <a:solidFill>
                  <a:srgbClr val="004CBF"/>
                </a:solidFill>
                <a:latin typeface="Rockwell"/>
                <a:ea typeface="Rockwell"/>
                <a:cs typeface="Rockwell"/>
                <a:sym typeface="Rockwell"/>
              </a:defRPr>
            </a:pPr>
          </a:p>
          <a:p>
            <a:pPr marL="612775" indent="-457200">
              <a:buSzPct val="100000"/>
              <a:buAutoNum type="arabicPeriod" startAt="3"/>
              <a:defRPr spc="-1" sz="2400">
                <a:solidFill>
                  <a:srgbClr val="004CBF"/>
                </a:solidFill>
                <a:latin typeface="Rockwell Bold"/>
                <a:ea typeface="Rockwell Bold"/>
                <a:cs typeface="Rockwell Bold"/>
                <a:sym typeface="Rockwell Bold"/>
              </a:defRPr>
            </a:pPr>
            <a:r>
              <a:t>GENBRUG</a:t>
            </a:r>
          </a:p>
          <a:p>
            <a:pPr marL="612775" indent="-457200">
              <a:buSzPct val="100000"/>
              <a:buAutoNum type="arabicPeriod" startAt="3"/>
              <a:defRPr spc="-1" sz="2400">
                <a:solidFill>
                  <a:srgbClr val="004CBF"/>
                </a:solidFill>
                <a:latin typeface="Rockwell"/>
                <a:ea typeface="Rockwell"/>
                <a:cs typeface="Rockwell"/>
                <a:sym typeface="Rockwell"/>
              </a:defRPr>
            </a:pPr>
          </a:p>
          <a:p>
            <a:pPr marL="612775" indent="-457200">
              <a:buSzPct val="100000"/>
              <a:buAutoNum type="arabicPeriod" startAt="4"/>
              <a:defRPr spc="-1" sz="2400">
                <a:solidFill>
                  <a:srgbClr val="004CBF"/>
                </a:solidFill>
                <a:latin typeface="Rockwell Bold"/>
                <a:ea typeface="Rockwell Bold"/>
                <a:cs typeface="Rockwell Bold"/>
                <a:sym typeface="Rockwell Bold"/>
              </a:defRPr>
            </a:pPr>
            <a:r>
              <a:t>INDEKLIMA</a:t>
            </a:r>
          </a:p>
          <a:p>
            <a:pPr marL="612775" indent="-457200">
              <a:buSzPct val="100000"/>
              <a:buAutoNum type="arabicPeriod" startAt="4"/>
              <a:defRPr spc="-1" sz="2400">
                <a:solidFill>
                  <a:srgbClr val="004CBF"/>
                </a:solidFill>
                <a:latin typeface="Rockwell"/>
                <a:ea typeface="Rockwell"/>
                <a:cs typeface="Rockwell"/>
                <a:sym typeface="Rockwell"/>
              </a:defRPr>
            </a:pPr>
          </a:p>
          <a:p>
            <a:pPr marL="612775" indent="-457200">
              <a:buSzPct val="100000"/>
              <a:buAutoNum type="arabicPeriod" startAt="5"/>
              <a:defRPr spc="-1" sz="2400">
                <a:solidFill>
                  <a:srgbClr val="004CBF"/>
                </a:solidFill>
                <a:latin typeface="Rockwell Bold"/>
                <a:ea typeface="Rockwell Bold"/>
                <a:cs typeface="Rockwell Bold"/>
                <a:sym typeface="Rockwell Bold"/>
              </a:defRPr>
            </a:pPr>
            <a:r>
              <a:t>DESIGN</a:t>
            </a:r>
          </a:p>
        </p:txBody>
      </p:sp>
      <p:pic>
        <p:nvPicPr>
          <p:cNvPr id="1094" name="Image" descr="Image"/>
          <p:cNvPicPr>
            <a:picLocks noChangeAspect="1"/>
          </p:cNvPicPr>
          <p:nvPr/>
        </p:nvPicPr>
        <p:blipFill>
          <a:blip r:embed="rId3">
            <a:extLst/>
          </a:blip>
          <a:stretch>
            <a:fillRect/>
          </a:stretch>
        </p:blipFill>
        <p:spPr>
          <a:xfrm>
            <a:off x="8427239" y="227520"/>
            <a:ext cx="435241" cy="429480"/>
          </a:xfrm>
          <a:prstGeom prst="rect">
            <a:avLst/>
          </a:prstGeom>
          <a:ln w="12700">
            <a:miter lim="400000"/>
          </a:ln>
        </p:spPr>
      </p:pic>
      <p:pic>
        <p:nvPicPr>
          <p:cNvPr id="1095" name="Picture 12" descr="Picture 12"/>
          <p:cNvPicPr>
            <a:picLocks noChangeAspect="1"/>
          </p:cNvPicPr>
          <p:nvPr/>
        </p:nvPicPr>
        <p:blipFill>
          <a:blip r:embed="rId4">
            <a:extLst/>
          </a:blip>
          <a:stretch>
            <a:fillRect/>
          </a:stretch>
        </p:blipFill>
        <p:spPr>
          <a:xfrm>
            <a:off x="4351682" y="613313"/>
            <a:ext cx="3670852" cy="385889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78" name="Picture 2" descr="Picture 2"/>
          <p:cNvPicPr>
            <a:picLocks noChangeAspect="1"/>
          </p:cNvPicPr>
          <p:nvPr/>
        </p:nvPicPr>
        <p:blipFill>
          <a:blip r:embed="rId3">
            <a:extLst/>
          </a:blip>
          <a:srcRect l="36264" t="0" r="0" b="19132"/>
          <a:stretch>
            <a:fillRect/>
          </a:stretch>
        </p:blipFill>
        <p:spPr>
          <a:xfrm>
            <a:off x="-751501" y="-1982"/>
            <a:ext cx="6306482" cy="5157361"/>
          </a:xfrm>
          <a:prstGeom prst="rect">
            <a:avLst/>
          </a:prstGeom>
          <a:ln w="12700">
            <a:miter lim="400000"/>
          </a:ln>
        </p:spPr>
      </p:pic>
      <p:grpSp>
        <p:nvGrpSpPr>
          <p:cNvPr id="981" name="CustomShape 1"/>
          <p:cNvGrpSpPr/>
          <p:nvPr/>
        </p:nvGrpSpPr>
        <p:grpSpPr>
          <a:xfrm>
            <a:off x="2501144" y="521094"/>
            <a:ext cx="6099841" cy="636012"/>
            <a:chOff x="0" y="0"/>
            <a:chExt cx="6099840" cy="636010"/>
          </a:xfrm>
        </p:grpSpPr>
        <p:sp>
          <p:nvSpPr>
            <p:cNvPr id="979" name="Rectangle"/>
            <p:cNvSpPr/>
            <p:nvPr/>
          </p:nvSpPr>
          <p:spPr>
            <a:xfrm>
              <a:off x="0" y="0"/>
              <a:ext cx="6099841" cy="629182"/>
            </a:xfrm>
            <a:prstGeom prst="rect">
              <a:avLst/>
            </a:prstGeom>
            <a:solidFill>
              <a:srgbClr val="FFFFFF"/>
            </a:solidFill>
            <a:ln w="12700" cap="flat">
              <a:noFill/>
              <a:miter lim="400000"/>
            </a:ln>
            <a:effectLst/>
          </p:spPr>
          <p:txBody>
            <a:bodyPr wrap="square" lIns="45719" tIns="45719" rIns="45719" bIns="45719" numCol="1" anchor="t">
              <a:noAutofit/>
            </a:bodyPr>
            <a:lstStyle/>
            <a:p>
              <a:pPr>
                <a:defRPr spc="-1" sz="3600">
                  <a:solidFill>
                    <a:srgbClr val="00B050"/>
                  </a:solidFill>
                  <a:latin typeface="Rockwell Bold"/>
                  <a:ea typeface="Rockwell Bold"/>
                  <a:cs typeface="Rockwell Bold"/>
                  <a:sym typeface="Rockwell Bold"/>
                </a:defRPr>
              </a:pPr>
            </a:p>
          </p:txBody>
        </p:sp>
        <p:sp>
          <p:nvSpPr>
            <p:cNvPr id="980" name="Et bæredygtigt hus"/>
            <p:cNvSpPr txBox="1"/>
            <p:nvPr/>
          </p:nvSpPr>
          <p:spPr>
            <a:xfrm>
              <a:off x="0" y="1439"/>
              <a:ext cx="6099841" cy="6345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9999" tIns="89999" rIns="89999" bIns="89999" numCol="1" anchor="t">
              <a:spAutoFit/>
            </a:bodyPr>
            <a:lstStyle>
              <a:lvl1pPr>
                <a:defRPr spc="-1" sz="3600">
                  <a:solidFill>
                    <a:srgbClr val="00B050"/>
                  </a:solidFill>
                  <a:latin typeface="Rockwell Bold"/>
                  <a:ea typeface="Rockwell Bold"/>
                  <a:cs typeface="Rockwell Bold"/>
                  <a:sym typeface="Rockwell Bold"/>
                </a:defRPr>
              </a:lvl1pPr>
            </a:lstStyle>
            <a:p>
              <a:pPr/>
              <a:r>
                <a:t>Et bæredygtigt hus</a:t>
              </a:r>
            </a:p>
          </p:txBody>
        </p:sp>
      </p:grpSp>
      <p:pic>
        <p:nvPicPr>
          <p:cNvPr id="982" name="Image" descr="Image"/>
          <p:cNvPicPr>
            <a:picLocks noChangeAspect="1"/>
          </p:cNvPicPr>
          <p:nvPr/>
        </p:nvPicPr>
        <p:blipFill>
          <a:blip r:embed="rId4">
            <a:extLst/>
          </a:blip>
          <a:stretch>
            <a:fillRect/>
          </a:stretch>
        </p:blipFill>
        <p:spPr>
          <a:xfrm>
            <a:off x="8427239" y="227520"/>
            <a:ext cx="433441" cy="427681"/>
          </a:xfrm>
          <a:prstGeom prst="rect">
            <a:avLst/>
          </a:prstGeom>
          <a:ln w="12700">
            <a:miter lim="400000"/>
          </a:ln>
        </p:spPr>
      </p:pic>
      <p:sp>
        <p:nvSpPr>
          <p:cNvPr id="983" name="CustomShape 2"/>
          <p:cNvSpPr txBox="1"/>
          <p:nvPr/>
        </p:nvSpPr>
        <p:spPr>
          <a:xfrm>
            <a:off x="4501079" y="2417759"/>
            <a:ext cx="151973" cy="287385"/>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pc="-1" sz="1400"/>
            </a:lvl1pPr>
          </a:lstStyle>
          <a:p>
            <a:pPr/>
            <a:r>
              <a:t> </a:t>
            </a:r>
          </a:p>
        </p:txBody>
      </p:sp>
      <p:sp>
        <p:nvSpPr>
          <p:cNvPr id="984" name="CustomShape 4"/>
          <p:cNvSpPr txBox="1"/>
          <p:nvPr/>
        </p:nvSpPr>
        <p:spPr>
          <a:xfrm>
            <a:off x="5842622" y="4649027"/>
            <a:ext cx="2409841" cy="237292"/>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pc="-1" sz="1200">
                <a:latin typeface="Rockwell"/>
                <a:ea typeface="Rockwell"/>
                <a:cs typeface="Rockwell"/>
                <a:sym typeface="Rockwell"/>
              </a:defRPr>
            </a:lvl1pPr>
          </a:lstStyle>
          <a:p>
            <a:pPr/>
            <a:r>
              <a:t>Foto: Helene Høyer</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9" name="CustomShape 3"/>
          <p:cNvSpPr txBox="1"/>
          <p:nvPr/>
        </p:nvSpPr>
        <p:spPr>
          <a:xfrm>
            <a:off x="3588210" y="1045484"/>
            <a:ext cx="3809161" cy="423504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marL="323850" indent="-167004">
              <a:lnSpc>
                <a:spcPct val="115000"/>
              </a:lnSpc>
              <a:spcBef>
                <a:spcPts val="1500"/>
              </a:spcBef>
              <a:buClr>
                <a:srgbClr val="000000"/>
              </a:buClr>
              <a:buSzPct val="100000"/>
              <a:buFont typeface="Arial"/>
              <a:buChar char="•"/>
              <a:defRPr spc="-100" sz="1600">
                <a:latin typeface="Rockwell"/>
                <a:ea typeface="Rockwell"/>
                <a:cs typeface="Rockwell"/>
                <a:sym typeface="Rockwell"/>
              </a:defRPr>
            </a:pPr>
            <a:r>
              <a:t>Et bæredygtigt hus kan se ud på mange måder</a:t>
            </a:r>
            <a:endParaRPr spc="-1"/>
          </a:p>
          <a:p>
            <a:pPr marL="323850" indent="-167004">
              <a:lnSpc>
                <a:spcPct val="115000"/>
              </a:lnSpc>
              <a:spcBef>
                <a:spcPts val="1500"/>
              </a:spcBef>
              <a:buClr>
                <a:srgbClr val="000000"/>
              </a:buClr>
              <a:buSzPct val="100000"/>
              <a:buFont typeface="Arial"/>
              <a:buChar char="•"/>
              <a:defRPr spc="-100" sz="1600">
                <a:latin typeface="Rockwell"/>
                <a:ea typeface="Rockwell"/>
                <a:cs typeface="Rockwell"/>
                <a:sym typeface="Rockwell"/>
              </a:defRPr>
            </a:pPr>
            <a:r>
              <a:t>Vær obs på helheden bl.a. ved valg af materialer med lang levetid til fx fundament, vægge, tag, samt ventilation   </a:t>
            </a:r>
            <a:endParaRPr spc="-1"/>
          </a:p>
          <a:p>
            <a:pPr marL="323850" indent="-167004">
              <a:lnSpc>
                <a:spcPct val="115000"/>
              </a:lnSpc>
              <a:spcBef>
                <a:spcPts val="1500"/>
              </a:spcBef>
              <a:buClr>
                <a:srgbClr val="000000"/>
              </a:buClr>
              <a:buSzPct val="100000"/>
              <a:buFont typeface="Arial"/>
              <a:buChar char="•"/>
              <a:defRPr spc="-100" sz="1600">
                <a:latin typeface="Rockwell"/>
                <a:ea typeface="Rockwell"/>
                <a:cs typeface="Rockwell"/>
                <a:sym typeface="Rockwell"/>
              </a:defRPr>
            </a:pPr>
            <a:r>
              <a:t>Byggematerialer har meget forskellige egenskaber i f.t. håndtering af fugt</a:t>
            </a:r>
            <a:endParaRPr spc="-1"/>
          </a:p>
          <a:p>
            <a:pPr marL="323850" indent="-167004">
              <a:lnSpc>
                <a:spcPct val="115000"/>
              </a:lnSpc>
              <a:spcBef>
                <a:spcPts val="1500"/>
              </a:spcBef>
              <a:buClr>
                <a:srgbClr val="000000"/>
              </a:buClr>
              <a:buSzPct val="100000"/>
              <a:buFont typeface="Arial"/>
              <a:buChar char="•"/>
              <a:defRPr spc="-100" sz="1600">
                <a:latin typeface="Rockwell"/>
                <a:ea typeface="Rockwell"/>
                <a:cs typeface="Rockwell"/>
                <a:sym typeface="Rockwell"/>
              </a:defRPr>
            </a:pPr>
            <a:r>
              <a:t>Diffusionsåbne konstruktioner kan bidrage til at håndtere fugten godt</a:t>
            </a:r>
          </a:p>
        </p:txBody>
      </p:sp>
      <p:pic>
        <p:nvPicPr>
          <p:cNvPr id="1100" name="Screenshot 2019-09-30 at 14.39.35.png" descr="Screenshot 2019-09-30 at 14.39.35.png"/>
          <p:cNvPicPr>
            <a:picLocks noChangeAspect="1"/>
          </p:cNvPicPr>
          <p:nvPr/>
        </p:nvPicPr>
        <p:blipFill>
          <a:blip r:embed="rId2">
            <a:extLst/>
          </a:blip>
          <a:srcRect l="24857" t="0" r="17500" b="0"/>
          <a:stretch>
            <a:fillRect/>
          </a:stretch>
        </p:blipFill>
        <p:spPr>
          <a:xfrm>
            <a:off x="-1" y="0"/>
            <a:ext cx="3155761" cy="5146560"/>
          </a:xfrm>
          <a:prstGeom prst="rect">
            <a:avLst/>
          </a:prstGeom>
          <a:ln w="12700">
            <a:miter lim="400000"/>
          </a:ln>
        </p:spPr>
      </p:pic>
      <p:pic>
        <p:nvPicPr>
          <p:cNvPr id="1101" name="Image" descr="Image"/>
          <p:cNvPicPr>
            <a:picLocks noChangeAspect="1"/>
          </p:cNvPicPr>
          <p:nvPr/>
        </p:nvPicPr>
        <p:blipFill>
          <a:blip r:embed="rId3">
            <a:extLst/>
          </a:blip>
          <a:stretch>
            <a:fillRect/>
          </a:stretch>
        </p:blipFill>
        <p:spPr>
          <a:xfrm>
            <a:off x="8427239" y="227520"/>
            <a:ext cx="431641" cy="425881"/>
          </a:xfrm>
          <a:prstGeom prst="rect">
            <a:avLst/>
          </a:prstGeom>
          <a:ln w="12700">
            <a:miter lim="400000"/>
          </a:ln>
        </p:spPr>
      </p:pic>
      <p:sp>
        <p:nvSpPr>
          <p:cNvPr id="1102" name="CustomShape 4"/>
          <p:cNvSpPr txBox="1"/>
          <p:nvPr/>
        </p:nvSpPr>
        <p:spPr>
          <a:xfrm>
            <a:off x="3343319" y="442079"/>
            <a:ext cx="2297456" cy="333794"/>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pc="-1" sz="1900">
                <a:solidFill>
                  <a:srgbClr val="00B050"/>
                </a:solidFill>
                <a:latin typeface="Rockwell Bold"/>
                <a:ea typeface="Rockwell Bold"/>
                <a:cs typeface="Rockwell Bold"/>
                <a:sym typeface="Rockwell Bold"/>
              </a:defRPr>
            </a:lvl1pPr>
          </a:lstStyle>
          <a:p>
            <a:pPr/>
            <a:r>
              <a:t>Hvad har vi lært?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09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09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09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09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09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99"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4" name="CustomShape 1"/>
          <p:cNvSpPr txBox="1"/>
          <p:nvPr/>
        </p:nvSpPr>
        <p:spPr>
          <a:xfrm>
            <a:off x="604800" y="241559"/>
            <a:ext cx="6217561" cy="657002"/>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lvl1pPr>
              <a:defRPr spc="-100" sz="2800">
                <a:latin typeface="Rockwell"/>
                <a:ea typeface="Rockwell"/>
                <a:cs typeface="Rockwell"/>
                <a:sym typeface="Rockwell"/>
              </a:defRPr>
            </a:lvl1pPr>
          </a:lstStyle>
          <a:p>
            <a:pPr/>
            <a:r>
              <a:t>Kilder</a:t>
            </a:r>
          </a:p>
        </p:txBody>
      </p:sp>
      <p:pic>
        <p:nvPicPr>
          <p:cNvPr id="1105" name="Image" descr="Image"/>
          <p:cNvPicPr>
            <a:picLocks noChangeAspect="1"/>
          </p:cNvPicPr>
          <p:nvPr/>
        </p:nvPicPr>
        <p:blipFill>
          <a:blip r:embed="rId2">
            <a:extLst/>
          </a:blip>
          <a:stretch>
            <a:fillRect/>
          </a:stretch>
        </p:blipFill>
        <p:spPr>
          <a:xfrm>
            <a:off x="8427239" y="227520"/>
            <a:ext cx="431641" cy="425881"/>
          </a:xfrm>
          <a:prstGeom prst="rect">
            <a:avLst/>
          </a:prstGeom>
          <a:ln w="12700">
            <a:miter lim="400000"/>
          </a:ln>
        </p:spPr>
      </p:pic>
      <p:sp>
        <p:nvSpPr>
          <p:cNvPr id="1106" name="CustomShape 3"/>
          <p:cNvSpPr txBox="1"/>
          <p:nvPr/>
        </p:nvSpPr>
        <p:spPr>
          <a:xfrm>
            <a:off x="649800" y="1286941"/>
            <a:ext cx="7730640" cy="3397036"/>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pc="-1">
                <a:latin typeface="Rockwell"/>
                <a:ea typeface="Rockwell"/>
                <a:cs typeface="Rockwell"/>
                <a:sym typeface="Rockwell"/>
              </a:defRPr>
            </a:pPr>
            <a:r>
              <a:t>Om tanghuset: </a:t>
            </a:r>
          </a:p>
          <a:p>
            <a:pPr>
              <a:defRPr spc="-1" u="sng">
                <a:solidFill>
                  <a:srgbClr val="0000FF"/>
                </a:solidFill>
                <a:latin typeface="Rockwell"/>
                <a:ea typeface="Rockwell"/>
                <a:cs typeface="Rockwell"/>
                <a:sym typeface="Rockwell"/>
              </a:defRPr>
            </a:pPr>
            <a:r>
              <a:rPr>
                <a:uFill>
                  <a:solidFill>
                    <a:srgbClr val="0000FF"/>
                  </a:solidFill>
                </a:uFill>
                <a:hlinkClick r:id="rId3" invalidUrl="" action="" tgtFrame="" tooltip="" history="1" highlightClick="0" endSnd="0"/>
              </a:rPr>
              <a:t>https://vandkunsten.com/projects/tanghus</a:t>
            </a:r>
            <a:r>
              <a:rPr u="none">
                <a:solidFill>
                  <a:srgbClr val="000000"/>
                </a:solidFill>
              </a:rPr>
              <a:t> </a:t>
            </a:r>
          </a:p>
          <a:p>
            <a:pPr>
              <a:defRPr spc="-1">
                <a:latin typeface="Rockwell"/>
                <a:ea typeface="Rockwell"/>
                <a:cs typeface="Rockwell"/>
                <a:sym typeface="Rockwell"/>
              </a:defRPr>
            </a:pPr>
          </a:p>
          <a:p>
            <a:pPr>
              <a:defRPr spc="-1">
                <a:latin typeface="Rockwell"/>
                <a:ea typeface="Rockwell"/>
                <a:cs typeface="Rockwell"/>
                <a:sym typeface="Rockwell"/>
              </a:defRPr>
            </a:pPr>
            <a:r>
              <a:t>Byggeri og energi: </a:t>
            </a:r>
            <a:r>
              <a:rPr u="sng">
                <a:solidFill>
                  <a:srgbClr val="0000FF"/>
                </a:solidFill>
                <a:uFill>
                  <a:solidFill>
                    <a:srgbClr val="0000FF"/>
                  </a:solidFill>
                </a:uFill>
                <a:hlinkClick r:id="rId4" invalidUrl="" action="" tgtFrame="" tooltip="" history="1" highlightClick="0" endSnd="0"/>
              </a:rPr>
              <a:t>https://www.byggeriogenergi.dk/vaerktoejer/dampspaerreguide/saadan-opnaas-korrekt-materialevalg/z-vaerdier-for-materialer/</a:t>
            </a:r>
            <a:r>
              <a:t>  </a:t>
            </a:r>
          </a:p>
          <a:p>
            <a:pPr>
              <a:defRPr spc="-1">
                <a:latin typeface="Rockwell"/>
                <a:ea typeface="Rockwell"/>
                <a:cs typeface="Rockwell"/>
                <a:sym typeface="Rockwell"/>
              </a:defRPr>
            </a:pPr>
          </a:p>
          <a:p>
            <a:pPr>
              <a:defRPr spc="-1" u="sng">
                <a:solidFill>
                  <a:srgbClr val="0000FF"/>
                </a:solidFill>
                <a:latin typeface="Rockwell"/>
                <a:ea typeface="Rockwell"/>
                <a:cs typeface="Rockwell"/>
                <a:sym typeface="Rockwell"/>
              </a:defRPr>
            </a:pPr>
            <a:r>
              <a:t>http://bæredygtigtbyggeri.dk</a:t>
            </a:r>
          </a:p>
          <a:p>
            <a:pPr>
              <a:defRPr spc="-1">
                <a:latin typeface="Rockwell"/>
                <a:ea typeface="Rockwell"/>
                <a:cs typeface="Rockwell"/>
                <a:sym typeface="Rockwell"/>
              </a:defRPr>
            </a:pPr>
          </a:p>
          <a:p>
            <a:pPr>
              <a:defRPr spc="-1">
                <a:latin typeface="Rockwell"/>
                <a:ea typeface="Rockwell"/>
                <a:cs typeface="Rockwell"/>
                <a:sym typeface="Rockwell"/>
              </a:defRPr>
            </a:pPr>
            <a:r>
              <a:t>Egen Vinding og Datter: </a:t>
            </a:r>
            <a:r>
              <a:rPr u="sng">
                <a:solidFill>
                  <a:srgbClr val="0000FF"/>
                </a:solidFill>
                <a:uFill>
                  <a:solidFill>
                    <a:srgbClr val="0000FF"/>
                  </a:solidFill>
                </a:uFill>
                <a:hlinkClick r:id="rId5" invalidUrl="" action="" tgtFrame="" tooltip="" history="1" highlightClick="0" endSnd="0"/>
              </a:rPr>
              <a:t>https://egenvinding.dk/</a:t>
            </a:r>
            <a:r>
              <a:t> og </a:t>
            </a:r>
            <a:r>
              <a:rPr u="sng">
                <a:solidFill>
                  <a:srgbClr val="0000FF"/>
                </a:solidFill>
                <a:uFill>
                  <a:solidFill>
                    <a:srgbClr val="0000FF"/>
                  </a:solidFill>
                </a:uFill>
                <a:hlinkClick r:id="rId6" invalidUrl="" action="" tgtFrame="" tooltip="" history="1" highlightClick="0" endSnd="0"/>
              </a:rPr>
              <a:t>https://egenvinding.dk/det-aandbare-hus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8" name="CustomShape 1"/>
          <p:cNvSpPr txBox="1"/>
          <p:nvPr/>
        </p:nvSpPr>
        <p:spPr>
          <a:xfrm>
            <a:off x="3824909" y="1160280"/>
            <a:ext cx="6099841" cy="2602124"/>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p>
            <a:pPr>
              <a:lnSpc>
                <a:spcPct val="90000"/>
              </a:lnSpc>
              <a:defRPr spc="-1" sz="2100">
                <a:solidFill>
                  <a:srgbClr val="00B050"/>
                </a:solidFill>
                <a:latin typeface="Rockwell Bold"/>
                <a:ea typeface="Rockwell Bold"/>
                <a:cs typeface="Rockwell Bold"/>
                <a:sym typeface="Rockwell Bold"/>
              </a:defRPr>
            </a:pPr>
            <a:r>
              <a:t>Lang levetid</a:t>
            </a:r>
            <a:r>
              <a:rPr>
                <a:latin typeface="Rockwell"/>
                <a:ea typeface="Rockwell"/>
                <a:cs typeface="Rockwell"/>
                <a:sym typeface="Rockwell"/>
              </a:rPr>
              <a:t> </a:t>
            </a:r>
            <a:br>
              <a:rPr>
                <a:latin typeface="Rockwell"/>
                <a:ea typeface="Rockwell"/>
                <a:cs typeface="Rockwell"/>
                <a:sym typeface="Rockwell"/>
              </a:rPr>
            </a:br>
            <a:r>
              <a:rPr>
                <a:latin typeface="Rockwell"/>
                <a:ea typeface="Rockwell"/>
                <a:cs typeface="Rockwell"/>
                <a:sym typeface="Rockwell"/>
              </a:rPr>
              <a:t>for en bygning </a:t>
            </a:r>
            <a:r>
              <a:rPr>
                <a:latin typeface="Rockwell"/>
                <a:ea typeface="Rockwell"/>
                <a:cs typeface="Rockwell"/>
                <a:sym typeface="Rockwell"/>
              </a:rPr>
              <a:t>k</a:t>
            </a:r>
            <a:r>
              <a:rPr>
                <a:latin typeface="Rockwell"/>
                <a:ea typeface="Rockwell"/>
                <a:cs typeface="Rockwell"/>
                <a:sym typeface="Rockwell"/>
              </a:rPr>
              <a:t>ræver</a:t>
            </a:r>
            <a:endParaRPr>
              <a:latin typeface="Rockwell"/>
              <a:ea typeface="Rockwell"/>
              <a:cs typeface="Rockwell"/>
              <a:sym typeface="Rockwell"/>
            </a:endParaRPr>
          </a:p>
          <a:p>
            <a:pPr>
              <a:lnSpc>
                <a:spcPct val="90000"/>
              </a:lnSpc>
              <a:defRPr spc="-1">
                <a:latin typeface="Rockwell"/>
                <a:ea typeface="Rockwell"/>
                <a:cs typeface="Rockwell"/>
                <a:sym typeface="Rockwell"/>
              </a:defRPr>
            </a:pPr>
          </a:p>
          <a:p>
            <a:pPr marL="285750" indent="-285750">
              <a:lnSpc>
                <a:spcPct val="90000"/>
              </a:lnSpc>
              <a:buSzPct val="100000"/>
              <a:buFont typeface="Arial"/>
              <a:buChar char="•"/>
              <a:defRPr spc="-1">
                <a:latin typeface="Rockwell"/>
                <a:ea typeface="Rockwell"/>
                <a:cs typeface="Rockwell"/>
                <a:sym typeface="Rockwell"/>
              </a:defRPr>
            </a:pPr>
            <a:r>
              <a:t>Godt udført håndværk</a:t>
            </a:r>
          </a:p>
          <a:p>
            <a:pPr marL="286384" indent="-285750">
              <a:buClr>
                <a:srgbClr val="000000"/>
              </a:buClr>
              <a:buSzPct val="100000"/>
              <a:buFont typeface="Arial"/>
              <a:buChar char="•"/>
              <a:defRPr spc="-1">
                <a:latin typeface="Rockwell"/>
                <a:ea typeface="Rockwell"/>
                <a:cs typeface="Rockwell"/>
                <a:sym typeface="Rockwell"/>
              </a:defRPr>
            </a:pPr>
            <a:r>
              <a:t>Høj kvalitet i materialevalg</a:t>
            </a:r>
          </a:p>
          <a:p>
            <a:pPr marL="286384" indent="-285750">
              <a:buClr>
                <a:srgbClr val="000000"/>
              </a:buClr>
              <a:buSzPct val="100000"/>
              <a:buFont typeface="Arial"/>
              <a:buChar char="•"/>
              <a:defRPr spc="-1">
                <a:latin typeface="Rockwell"/>
                <a:ea typeface="Rockwell"/>
                <a:cs typeface="Rockwell"/>
                <a:sym typeface="Rockwell"/>
              </a:defRPr>
            </a:pPr>
            <a:r>
              <a:t>Vedligeholdelse</a:t>
            </a:r>
          </a:p>
          <a:p>
            <a:pPr marL="286384" indent="-285750">
              <a:buClr>
                <a:srgbClr val="000000"/>
              </a:buClr>
              <a:buSzPct val="100000"/>
              <a:buFont typeface="Arial"/>
              <a:buChar char="•"/>
              <a:defRPr spc="-1">
                <a:latin typeface="Rockwell"/>
                <a:ea typeface="Rockwell"/>
                <a:cs typeface="Rockwell"/>
                <a:sym typeface="Rockwell"/>
              </a:defRPr>
            </a:pPr>
            <a:r>
              <a:t>Mulighed for udskiftning og renovering</a:t>
            </a:r>
          </a:p>
          <a:p>
            <a:pPr marL="286384" indent="-285750">
              <a:lnSpc>
                <a:spcPct val="90000"/>
              </a:lnSpc>
              <a:buClr>
                <a:srgbClr val="000000"/>
              </a:buClr>
              <a:buSzPct val="100000"/>
              <a:buFont typeface="Arial"/>
              <a:buChar char="•"/>
              <a:defRPr spc="-1">
                <a:latin typeface="Rockwell"/>
                <a:ea typeface="Rockwell"/>
                <a:cs typeface="Rockwell"/>
                <a:sym typeface="Rockwell"/>
              </a:defRPr>
            </a:pPr>
            <a:r>
              <a:t>Konstruktiv beskyttelse</a:t>
            </a:r>
          </a:p>
        </p:txBody>
      </p:sp>
      <p:pic>
        <p:nvPicPr>
          <p:cNvPr id="989" name="Image" descr="Image"/>
          <p:cNvPicPr>
            <a:picLocks noChangeAspect="1"/>
          </p:cNvPicPr>
          <p:nvPr/>
        </p:nvPicPr>
        <p:blipFill>
          <a:blip r:embed="rId3">
            <a:extLst/>
          </a:blip>
          <a:stretch>
            <a:fillRect/>
          </a:stretch>
        </p:blipFill>
        <p:spPr>
          <a:xfrm>
            <a:off x="8427239" y="227520"/>
            <a:ext cx="433441" cy="427681"/>
          </a:xfrm>
          <a:prstGeom prst="rect">
            <a:avLst/>
          </a:prstGeom>
          <a:ln w="12700">
            <a:miter lim="400000"/>
          </a:ln>
        </p:spPr>
      </p:pic>
      <p:sp>
        <p:nvSpPr>
          <p:cNvPr id="990" name="CustomShape 2"/>
          <p:cNvSpPr txBox="1"/>
          <p:nvPr/>
        </p:nvSpPr>
        <p:spPr>
          <a:xfrm>
            <a:off x="4501079" y="2417759"/>
            <a:ext cx="151973" cy="287385"/>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pc="-1" sz="1400"/>
            </a:lvl1pPr>
          </a:lstStyle>
          <a:p>
            <a:pPr/>
            <a:r>
              <a:t> </a:t>
            </a:r>
          </a:p>
        </p:txBody>
      </p:sp>
      <p:pic>
        <p:nvPicPr>
          <p:cNvPr id="991" name="Billede 323" descr="Billede 323"/>
          <p:cNvPicPr>
            <a:picLocks noChangeAspect="1"/>
          </p:cNvPicPr>
          <p:nvPr/>
        </p:nvPicPr>
        <p:blipFill>
          <a:blip r:embed="rId4">
            <a:extLst/>
          </a:blip>
          <a:srcRect l="33675" t="0" r="19597" b="0"/>
          <a:stretch>
            <a:fillRect/>
          </a:stretch>
        </p:blipFill>
        <p:spPr>
          <a:xfrm>
            <a:off x="-347150" y="-3067"/>
            <a:ext cx="3747600" cy="514224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5" name="CustomShape 1"/>
          <p:cNvSpPr txBox="1"/>
          <p:nvPr/>
        </p:nvSpPr>
        <p:spPr>
          <a:xfrm>
            <a:off x="3841143" y="781958"/>
            <a:ext cx="5211001" cy="404028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a:lnSpc>
                <a:spcPct val="90000"/>
              </a:lnSpc>
              <a:defRPr spc="-1">
                <a:latin typeface="Rockwell"/>
                <a:ea typeface="Rockwell"/>
                <a:cs typeface="Rockwell"/>
                <a:sym typeface="Rockwell"/>
              </a:defRPr>
            </a:pPr>
          </a:p>
          <a:p>
            <a:pPr>
              <a:lnSpc>
                <a:spcPct val="90000"/>
              </a:lnSpc>
              <a:defRPr spc="-100" sz="2100">
                <a:solidFill>
                  <a:srgbClr val="00B050"/>
                </a:solidFill>
                <a:latin typeface="Rockwell Bold"/>
                <a:ea typeface="Rockwell Bold"/>
                <a:cs typeface="Rockwell Bold"/>
                <a:sym typeface="Rockwell Bold"/>
              </a:defRPr>
            </a:pPr>
            <a:r>
              <a:t>Eksempel</a:t>
            </a:r>
          </a:p>
          <a:p>
            <a:pPr>
              <a:lnSpc>
                <a:spcPct val="90000"/>
              </a:lnSpc>
              <a:defRPr spc="-100" sz="2100">
                <a:solidFill>
                  <a:srgbClr val="00B050"/>
                </a:solidFill>
                <a:latin typeface="Rockwell"/>
                <a:ea typeface="Rockwell"/>
                <a:cs typeface="Rockwell"/>
                <a:sym typeface="Rockwell"/>
              </a:defRPr>
            </a:pPr>
            <a:r>
              <a:t>Vindue</a:t>
            </a:r>
            <a:endParaRPr spc="-1"/>
          </a:p>
          <a:p>
            <a:pPr>
              <a:lnSpc>
                <a:spcPct val="90000"/>
              </a:lnSpc>
              <a:defRPr spc="-1" sz="2100">
                <a:latin typeface="Rockwell"/>
                <a:ea typeface="Rockwell"/>
                <a:cs typeface="Rockwell"/>
                <a:sym typeface="Rockwell"/>
              </a:defRPr>
            </a:pPr>
          </a:p>
          <a:p>
            <a:pPr marL="287020" indent="-285750">
              <a:buClr>
                <a:srgbClr val="000000"/>
              </a:buClr>
              <a:buSzPct val="45000"/>
              <a:buFont typeface="Arial"/>
              <a:buChar char="•"/>
              <a:defRPr spc="-100">
                <a:latin typeface="Rockwell"/>
                <a:ea typeface="Rockwell"/>
                <a:cs typeface="Rockwell"/>
                <a:sym typeface="Rockwell"/>
              </a:defRPr>
            </a:pPr>
            <a:r>
              <a:t>Godt træ, dvs. langsomt vokset kernetræ</a:t>
            </a:r>
            <a:endParaRPr spc="-1"/>
          </a:p>
          <a:p>
            <a:pPr marL="287020" indent="-285750">
              <a:buClr>
                <a:srgbClr val="000000"/>
              </a:buClr>
              <a:buSzPct val="45000"/>
              <a:buFont typeface="Arial"/>
              <a:buChar char="•"/>
              <a:defRPr spc="-100">
                <a:latin typeface="Rockwell"/>
                <a:ea typeface="Rockwell"/>
                <a:cs typeface="Rockwell"/>
                <a:sym typeface="Rockwell"/>
              </a:defRPr>
            </a:pPr>
            <a:r>
              <a:t>Korrekt monteret</a:t>
            </a:r>
            <a:endParaRPr spc="-1"/>
          </a:p>
          <a:p>
            <a:pPr marL="287020" indent="-285750">
              <a:buClr>
                <a:srgbClr val="000000"/>
              </a:buClr>
              <a:buSzPct val="45000"/>
              <a:buFont typeface="Arial"/>
              <a:buChar char="•"/>
              <a:defRPr spc="-100">
                <a:latin typeface="Rockwell"/>
                <a:ea typeface="Rockwell"/>
                <a:cs typeface="Rockwell"/>
                <a:sym typeface="Rockwell"/>
              </a:defRPr>
            </a:pPr>
            <a:r>
              <a:t>Konstruktiv beskyttelse: Drypnæser, tagudhæng, linolie(maling)</a:t>
            </a:r>
            <a:endParaRPr spc="-1"/>
          </a:p>
          <a:p>
            <a:pPr marL="287020" indent="-285750">
              <a:buClr>
                <a:srgbClr val="000000"/>
              </a:buClr>
              <a:buSzPct val="45000"/>
              <a:buFont typeface="Arial"/>
              <a:buChar char="•"/>
              <a:defRPr spc="-100">
                <a:latin typeface="Rockwell"/>
                <a:ea typeface="Rockwell"/>
                <a:cs typeface="Rockwell"/>
                <a:sym typeface="Rockwell"/>
              </a:defRPr>
            </a:pPr>
            <a:r>
              <a:t>Mulighed for udskiftning af glasset</a:t>
            </a:r>
            <a:endParaRPr spc="-1"/>
          </a:p>
        </p:txBody>
      </p:sp>
      <p:pic>
        <p:nvPicPr>
          <p:cNvPr id="996" name="Image" descr="Image"/>
          <p:cNvPicPr>
            <a:picLocks noChangeAspect="1"/>
          </p:cNvPicPr>
          <p:nvPr/>
        </p:nvPicPr>
        <p:blipFill>
          <a:blip r:embed="rId2">
            <a:extLst/>
          </a:blip>
          <a:stretch>
            <a:fillRect/>
          </a:stretch>
        </p:blipFill>
        <p:spPr>
          <a:xfrm>
            <a:off x="8427239" y="227520"/>
            <a:ext cx="433441" cy="427681"/>
          </a:xfrm>
          <a:prstGeom prst="rect">
            <a:avLst/>
          </a:prstGeom>
          <a:ln w="12700">
            <a:miter lim="400000"/>
          </a:ln>
        </p:spPr>
      </p:pic>
      <p:pic>
        <p:nvPicPr>
          <p:cNvPr id="997" name="Billede 326" descr="Billede 326"/>
          <p:cNvPicPr>
            <a:picLocks noChangeAspect="1"/>
          </p:cNvPicPr>
          <p:nvPr/>
        </p:nvPicPr>
        <p:blipFill>
          <a:blip r:embed="rId3">
            <a:extLst/>
          </a:blip>
          <a:srcRect l="16576" t="0" r="26629" b="0"/>
          <a:stretch>
            <a:fillRect/>
          </a:stretch>
        </p:blipFill>
        <p:spPr>
          <a:xfrm>
            <a:off x="359" y="0"/>
            <a:ext cx="3564721" cy="521064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9" name="Image" descr="Image"/>
          <p:cNvPicPr>
            <a:picLocks noChangeAspect="1"/>
          </p:cNvPicPr>
          <p:nvPr/>
        </p:nvPicPr>
        <p:blipFill>
          <a:blip r:embed="rId3">
            <a:extLst/>
          </a:blip>
          <a:stretch>
            <a:fillRect/>
          </a:stretch>
        </p:blipFill>
        <p:spPr>
          <a:xfrm>
            <a:off x="8427239" y="227520"/>
            <a:ext cx="434881" cy="429120"/>
          </a:xfrm>
          <a:prstGeom prst="rect">
            <a:avLst/>
          </a:prstGeom>
          <a:ln w="12700">
            <a:miter lim="400000"/>
          </a:ln>
        </p:spPr>
      </p:pic>
      <p:pic>
        <p:nvPicPr>
          <p:cNvPr id="1000" name="Billede 1" descr="Billede 1"/>
          <p:cNvPicPr>
            <a:picLocks noChangeAspect="1"/>
          </p:cNvPicPr>
          <p:nvPr/>
        </p:nvPicPr>
        <p:blipFill>
          <a:blip r:embed="rId4">
            <a:extLst/>
          </a:blip>
          <a:stretch>
            <a:fillRect/>
          </a:stretch>
        </p:blipFill>
        <p:spPr>
          <a:xfrm>
            <a:off x="753886" y="409737"/>
            <a:ext cx="7089121" cy="42570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B050"/>
        </a:solidFill>
      </p:bgPr>
    </p:bg>
    <p:spTree>
      <p:nvGrpSpPr>
        <p:cNvPr id="1" name=""/>
        <p:cNvGrpSpPr/>
        <p:nvPr/>
      </p:nvGrpSpPr>
      <p:grpSpPr>
        <a:xfrm>
          <a:off x="0" y="0"/>
          <a:ext cx="0" cy="0"/>
          <a:chOff x="0" y="0"/>
          <a:chExt cx="0" cy="0"/>
        </a:xfrm>
      </p:grpSpPr>
      <p:sp>
        <p:nvSpPr>
          <p:cNvPr id="1004" name="CustomShape 1"/>
          <p:cNvSpPr txBox="1"/>
          <p:nvPr/>
        </p:nvSpPr>
        <p:spPr>
          <a:xfrm>
            <a:off x="604799" y="241560"/>
            <a:ext cx="5901482" cy="94104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lvl1pPr>
              <a:defRPr spc="-100" sz="2800">
                <a:solidFill>
                  <a:srgbClr val="FFFFFF"/>
                </a:solidFill>
                <a:latin typeface="Rockwell Bold"/>
                <a:ea typeface="Rockwell Bold"/>
                <a:cs typeface="Rockwell Bold"/>
                <a:sym typeface="Rockwell Bold"/>
              </a:defRPr>
            </a:lvl1pPr>
          </a:lstStyle>
          <a:p>
            <a:pPr/>
            <a:r>
              <a:t>Diffusionsåbne konstruktioner</a:t>
            </a:r>
          </a:p>
        </p:txBody>
      </p:sp>
      <p:pic>
        <p:nvPicPr>
          <p:cNvPr id="1005" name="Image" descr="Image"/>
          <p:cNvPicPr>
            <a:picLocks noChangeAspect="1"/>
          </p:cNvPicPr>
          <p:nvPr/>
        </p:nvPicPr>
        <p:blipFill>
          <a:blip r:embed="rId3">
            <a:extLst/>
          </a:blip>
          <a:stretch>
            <a:fillRect/>
          </a:stretch>
        </p:blipFill>
        <p:spPr>
          <a:xfrm>
            <a:off x="8433359" y="235080"/>
            <a:ext cx="433441" cy="427681"/>
          </a:xfrm>
          <a:prstGeom prst="rect">
            <a:avLst/>
          </a:prstGeom>
          <a:ln w="12700">
            <a:miter lim="400000"/>
          </a:ln>
        </p:spPr>
      </p:pic>
      <p:sp>
        <p:nvSpPr>
          <p:cNvPr id="1006" name="Diffusionsåbne konstruktioner = fugt kan transporteres gennem konstruktionen…"/>
          <p:cNvSpPr txBox="1"/>
          <p:nvPr/>
        </p:nvSpPr>
        <p:spPr>
          <a:xfrm>
            <a:off x="711355" y="1010156"/>
            <a:ext cx="7117419" cy="36702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60421" indent="-160421">
              <a:buSzPct val="100000"/>
              <a:buChar char="•"/>
              <a:defRPr spc="-1" sz="1600">
                <a:solidFill>
                  <a:srgbClr val="FFFFFF"/>
                </a:solidFill>
                <a:latin typeface="Rockwell"/>
                <a:ea typeface="Rockwell"/>
                <a:cs typeface="Rockwell"/>
                <a:sym typeface="Rockwell"/>
              </a:defRPr>
            </a:pPr>
            <a:r>
              <a:t>Diffusionsåbne konstruktioner = fugt kan transporteres gennem konstruktionen</a:t>
            </a:r>
          </a:p>
          <a:p>
            <a:pPr marL="160421" indent="-160421">
              <a:buSzPct val="100000"/>
              <a:buChar char="•"/>
              <a:defRPr spc="-1" sz="1600">
                <a:solidFill>
                  <a:srgbClr val="FFFFFF"/>
                </a:solidFill>
                <a:latin typeface="Rockwell"/>
                <a:ea typeface="Rockwell"/>
                <a:cs typeface="Rockwell"/>
                <a:sym typeface="Rockwell"/>
              </a:defRPr>
            </a:pPr>
          </a:p>
          <a:p>
            <a:pPr marL="160421" indent="-160421">
              <a:buSzPct val="100000"/>
              <a:buChar char="•"/>
              <a:defRPr spc="-1" sz="1600">
                <a:solidFill>
                  <a:srgbClr val="FFFFFF"/>
                </a:solidFill>
                <a:latin typeface="Rockwell"/>
                <a:ea typeface="Rockwell"/>
                <a:cs typeface="Rockwell"/>
                <a:sym typeface="Rockwell"/>
              </a:defRPr>
            </a:pPr>
            <a:r>
              <a:t>Hygroskopiske egenskaber = et materiales evne til at optage og afgive fugt</a:t>
            </a:r>
          </a:p>
          <a:p>
            <a:pPr marL="160421" indent="-160421">
              <a:buSzPct val="100000"/>
              <a:buChar char="•"/>
              <a:defRPr spc="-1" sz="1600">
                <a:solidFill>
                  <a:srgbClr val="FFFFFF"/>
                </a:solidFill>
                <a:latin typeface="Rockwell"/>
                <a:ea typeface="Rockwell"/>
                <a:cs typeface="Rockwell"/>
                <a:sym typeface="Rockwell"/>
              </a:defRPr>
            </a:pPr>
          </a:p>
          <a:p>
            <a:pPr marL="160421" indent="-160421">
              <a:buSzPct val="100000"/>
              <a:buChar char="•"/>
              <a:defRPr spc="-1" sz="1600">
                <a:solidFill>
                  <a:srgbClr val="FFFFFF"/>
                </a:solidFill>
                <a:latin typeface="Rockwell"/>
                <a:ea typeface="Rockwell"/>
                <a:cs typeface="Rockwell"/>
                <a:sym typeface="Rockwell"/>
              </a:defRPr>
            </a:pPr>
            <a:r>
              <a:t>LUFTTÆT er ikke lig med FUGTTÆT</a:t>
            </a:r>
          </a:p>
          <a:p>
            <a:pPr marL="160421" indent="-160421">
              <a:buSzPct val="100000"/>
              <a:buChar char="•"/>
              <a:defRPr spc="-1" sz="1600">
                <a:solidFill>
                  <a:srgbClr val="FFFFFF"/>
                </a:solidFill>
                <a:latin typeface="Rockwell"/>
                <a:ea typeface="Rockwell"/>
                <a:cs typeface="Rockwell"/>
                <a:sym typeface="Rockwell"/>
              </a:defRPr>
            </a:pPr>
          </a:p>
          <a:p>
            <a:pPr marL="160421" indent="-160421">
              <a:buSzPct val="100000"/>
              <a:buChar char="•"/>
              <a:defRPr spc="-1" sz="1600">
                <a:solidFill>
                  <a:srgbClr val="FFFFFF"/>
                </a:solidFill>
                <a:latin typeface="Rockwell"/>
                <a:ea typeface="Rockwell"/>
                <a:cs typeface="Rockwell"/>
                <a:sym typeface="Rockwell"/>
              </a:defRPr>
            </a:pPr>
            <a:r>
              <a:t>Konstruktion uden dampspærre</a:t>
            </a:r>
          </a:p>
          <a:p>
            <a:pPr marL="160421" indent="-160421">
              <a:buSzPct val="100000"/>
              <a:buChar char="•"/>
              <a:defRPr spc="-1" sz="1600">
                <a:solidFill>
                  <a:srgbClr val="FFFFFF"/>
                </a:solidFill>
                <a:latin typeface="Rockwell"/>
                <a:ea typeface="Rockwell"/>
                <a:cs typeface="Rockwell"/>
                <a:sym typeface="Rockwell"/>
              </a:defRPr>
            </a:pPr>
          </a:p>
          <a:p>
            <a:pPr marL="160421" indent="-160421">
              <a:buSzPct val="100000"/>
              <a:buChar char="•"/>
              <a:defRPr spc="-1" sz="1600">
                <a:solidFill>
                  <a:srgbClr val="FFFFFF"/>
                </a:solidFill>
                <a:latin typeface="Rockwell"/>
                <a:ea typeface="Rockwell"/>
                <a:cs typeface="Rockwell"/>
                <a:sym typeface="Rockwell"/>
              </a:defRPr>
            </a:pPr>
            <a:r>
              <a:t>Ingen behov for mekanisk ventilation</a:t>
            </a:r>
          </a:p>
          <a:p>
            <a:pPr marL="160421" indent="-160421">
              <a:buSzPct val="100000"/>
              <a:buChar char="•"/>
              <a:defRPr spc="-1" sz="1600">
                <a:solidFill>
                  <a:srgbClr val="FFFFFF"/>
                </a:solidFill>
                <a:latin typeface="Rockwell"/>
                <a:ea typeface="Rockwell"/>
                <a:cs typeface="Rockwell"/>
                <a:sym typeface="Rockwell"/>
              </a:defRPr>
            </a:pPr>
          </a:p>
          <a:p>
            <a:pPr marL="160421" indent="-160421">
              <a:buSzPct val="100000"/>
              <a:buChar char="•"/>
              <a:defRPr spc="-1" sz="1600">
                <a:solidFill>
                  <a:srgbClr val="FFFFFF"/>
                </a:solidFill>
                <a:latin typeface="Rockwell"/>
                <a:ea typeface="Rockwell"/>
                <a:cs typeface="Rockwell"/>
                <a:sym typeface="Rockwell"/>
              </a:defRPr>
            </a:pPr>
            <a:r>
              <a:t>Materialer med gode egenskaber kan fungere som buffer, der optager og afgiver fugt til rummet. Det hjælper med til at sikre et godt indeklima.</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0" name="CustomShape 1"/>
          <p:cNvSpPr txBox="1"/>
          <p:nvPr/>
        </p:nvSpPr>
        <p:spPr>
          <a:xfrm>
            <a:off x="604800" y="241559"/>
            <a:ext cx="2659680" cy="721442"/>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lvl1pPr>
              <a:defRPr spc="-100" sz="2800">
                <a:solidFill>
                  <a:srgbClr val="00B050"/>
                </a:solidFill>
                <a:latin typeface="Rockwell Bold"/>
                <a:ea typeface="Rockwell Bold"/>
                <a:cs typeface="Rockwell Bold"/>
                <a:sym typeface="Rockwell Bold"/>
              </a:defRPr>
            </a:lvl1pPr>
          </a:lstStyle>
          <a:p>
            <a:pPr/>
            <a:r>
              <a:t>Fundament</a:t>
            </a:r>
          </a:p>
        </p:txBody>
      </p:sp>
      <p:pic>
        <p:nvPicPr>
          <p:cNvPr id="1011" name="Image" descr="Image"/>
          <p:cNvPicPr>
            <a:picLocks noChangeAspect="1"/>
          </p:cNvPicPr>
          <p:nvPr/>
        </p:nvPicPr>
        <p:blipFill>
          <a:blip r:embed="rId3">
            <a:extLst/>
          </a:blip>
          <a:stretch>
            <a:fillRect/>
          </a:stretch>
        </p:blipFill>
        <p:spPr>
          <a:xfrm>
            <a:off x="8427239" y="227520"/>
            <a:ext cx="433441" cy="427681"/>
          </a:xfrm>
          <a:prstGeom prst="rect">
            <a:avLst/>
          </a:prstGeom>
          <a:ln w="12700">
            <a:miter lim="400000"/>
          </a:ln>
        </p:spPr>
      </p:pic>
      <p:pic>
        <p:nvPicPr>
          <p:cNvPr id="1012" name="Billede 3" descr="Billede 3"/>
          <p:cNvPicPr>
            <a:picLocks noChangeAspect="1"/>
          </p:cNvPicPr>
          <p:nvPr/>
        </p:nvPicPr>
        <p:blipFill>
          <a:blip r:embed="rId4">
            <a:extLst/>
          </a:blip>
          <a:stretch>
            <a:fillRect/>
          </a:stretch>
        </p:blipFill>
        <p:spPr>
          <a:xfrm>
            <a:off x="253440" y="1787039"/>
            <a:ext cx="2901240" cy="2558521"/>
          </a:xfrm>
          <a:prstGeom prst="rect">
            <a:avLst/>
          </a:prstGeom>
          <a:ln w="12700">
            <a:miter lim="400000"/>
          </a:ln>
        </p:spPr>
      </p:pic>
      <p:pic>
        <p:nvPicPr>
          <p:cNvPr id="1013" name="Billede 5" descr="Billede 5"/>
          <p:cNvPicPr>
            <a:picLocks noChangeAspect="1"/>
          </p:cNvPicPr>
          <p:nvPr/>
        </p:nvPicPr>
        <p:blipFill>
          <a:blip r:embed="rId5">
            <a:extLst/>
          </a:blip>
          <a:stretch>
            <a:fillRect/>
          </a:stretch>
        </p:blipFill>
        <p:spPr>
          <a:xfrm>
            <a:off x="3238924" y="1645664"/>
            <a:ext cx="3021122" cy="3031382"/>
          </a:xfrm>
          <a:prstGeom prst="rect">
            <a:avLst/>
          </a:prstGeom>
          <a:ln w="12700">
            <a:miter lim="400000"/>
          </a:ln>
        </p:spPr>
      </p:pic>
      <p:pic>
        <p:nvPicPr>
          <p:cNvPr id="1014" name="Billede 6" descr="Billede 6"/>
          <p:cNvPicPr>
            <a:picLocks noChangeAspect="1"/>
          </p:cNvPicPr>
          <p:nvPr/>
        </p:nvPicPr>
        <p:blipFill>
          <a:blip r:embed="rId6">
            <a:extLst/>
          </a:blip>
          <a:stretch>
            <a:fillRect/>
          </a:stretch>
        </p:blipFill>
        <p:spPr>
          <a:xfrm>
            <a:off x="6231942" y="1457999"/>
            <a:ext cx="2465641" cy="3216601"/>
          </a:xfrm>
          <a:prstGeom prst="rect">
            <a:avLst/>
          </a:prstGeom>
          <a:ln w="12700">
            <a:miter lim="400000"/>
          </a:ln>
        </p:spPr>
      </p:pic>
      <p:sp>
        <p:nvSpPr>
          <p:cNvPr id="1015" name="CustomShape 2"/>
          <p:cNvSpPr txBox="1"/>
          <p:nvPr/>
        </p:nvSpPr>
        <p:spPr>
          <a:xfrm>
            <a:off x="826359" y="1169164"/>
            <a:ext cx="8499007" cy="20062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1" sz="1600">
                <a:latin typeface="Rockwell"/>
                <a:ea typeface="Rockwell"/>
                <a:cs typeface="Rockwell"/>
                <a:sym typeface="Rockwell"/>
              </a:defRPr>
            </a:lvl1pPr>
          </a:lstStyle>
          <a:p>
            <a:pPr/>
            <a:r>
              <a:t>EPS Fundament                    Skrue Fundament                       Rand Fundament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9" name="CustomShape 1"/>
          <p:cNvSpPr txBox="1"/>
          <p:nvPr/>
        </p:nvSpPr>
        <p:spPr>
          <a:xfrm>
            <a:off x="604800" y="233278"/>
            <a:ext cx="7046639" cy="73875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p>
            <a:pPr>
              <a:defRPr spc="-1" sz="2000">
                <a:solidFill>
                  <a:srgbClr val="00B050"/>
                </a:solidFill>
                <a:latin typeface="Rockwell Bold"/>
                <a:ea typeface="Rockwell Bold"/>
                <a:cs typeface="Rockwell Bold"/>
                <a:sym typeface="Rockwell Bold"/>
              </a:defRPr>
            </a:pPr>
            <a:r>
              <a:t>Udvendige vægkonstruktioner</a:t>
            </a:r>
            <a:r>
              <a:rPr>
                <a:latin typeface="Rockwell"/>
                <a:ea typeface="Rockwell"/>
                <a:cs typeface="Rockwell"/>
                <a:sym typeface="Rockwell"/>
              </a:rPr>
              <a:t> </a:t>
            </a:r>
            <a:br>
              <a:rPr>
                <a:latin typeface="Rockwell"/>
                <a:ea typeface="Rockwell"/>
                <a:cs typeface="Rockwell"/>
                <a:sym typeface="Rockwell"/>
              </a:rPr>
            </a:br>
            <a:r>
              <a:rPr>
                <a:latin typeface="Rockwell"/>
                <a:ea typeface="Rockwell"/>
                <a:cs typeface="Rockwell"/>
                <a:sym typeface="Rockwell"/>
              </a:rPr>
              <a:t>i Det Åndbare Hus</a:t>
            </a:r>
          </a:p>
        </p:txBody>
      </p:sp>
      <p:pic>
        <p:nvPicPr>
          <p:cNvPr id="1020" name="Image" descr="Image"/>
          <p:cNvPicPr>
            <a:picLocks noChangeAspect="1"/>
          </p:cNvPicPr>
          <p:nvPr/>
        </p:nvPicPr>
        <p:blipFill>
          <a:blip r:embed="rId3">
            <a:extLst/>
          </a:blip>
          <a:stretch>
            <a:fillRect/>
          </a:stretch>
        </p:blipFill>
        <p:spPr>
          <a:xfrm>
            <a:off x="8427239" y="227520"/>
            <a:ext cx="433441" cy="427681"/>
          </a:xfrm>
          <a:prstGeom prst="rect">
            <a:avLst/>
          </a:prstGeom>
          <a:ln w="12700">
            <a:miter lim="400000"/>
          </a:ln>
        </p:spPr>
      </p:pic>
      <p:pic>
        <p:nvPicPr>
          <p:cNvPr id="1021" name="Billede 1" descr="Billede 1"/>
          <p:cNvPicPr>
            <a:picLocks noChangeAspect="1"/>
          </p:cNvPicPr>
          <p:nvPr/>
        </p:nvPicPr>
        <p:blipFill>
          <a:blip r:embed="rId4">
            <a:extLst/>
          </a:blip>
          <a:stretch>
            <a:fillRect/>
          </a:stretch>
        </p:blipFill>
        <p:spPr>
          <a:xfrm>
            <a:off x="803538" y="1819170"/>
            <a:ext cx="3462841" cy="2943362"/>
          </a:xfrm>
          <a:prstGeom prst="rect">
            <a:avLst/>
          </a:prstGeom>
          <a:ln w="12700">
            <a:miter lim="400000"/>
          </a:ln>
        </p:spPr>
      </p:pic>
      <p:pic>
        <p:nvPicPr>
          <p:cNvPr id="1022" name="Billede 5" descr="Billede 5"/>
          <p:cNvPicPr>
            <a:picLocks noChangeAspect="1"/>
          </p:cNvPicPr>
          <p:nvPr/>
        </p:nvPicPr>
        <p:blipFill>
          <a:blip r:embed="rId5">
            <a:extLst/>
          </a:blip>
          <a:stretch>
            <a:fillRect/>
          </a:stretch>
        </p:blipFill>
        <p:spPr>
          <a:xfrm>
            <a:off x="4769298" y="1701450"/>
            <a:ext cx="3566520" cy="2971801"/>
          </a:xfrm>
          <a:prstGeom prst="rect">
            <a:avLst/>
          </a:prstGeom>
          <a:ln w="12700">
            <a:miter lim="400000"/>
          </a:ln>
        </p:spPr>
      </p:pic>
      <p:sp>
        <p:nvSpPr>
          <p:cNvPr id="1023" name="TextBox 2"/>
          <p:cNvSpPr txBox="1"/>
          <p:nvPr/>
        </p:nvSpPr>
        <p:spPr>
          <a:xfrm>
            <a:off x="1115419" y="1135958"/>
            <a:ext cx="3339217" cy="7079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pPr>
          </a:p>
          <a:p>
            <a:pPr>
              <a:defRPr sz="1400">
                <a:latin typeface="Rockwell"/>
                <a:ea typeface="Rockwell"/>
                <a:cs typeface="Rockwell"/>
                <a:sym typeface="Rockwell"/>
              </a:defRPr>
            </a:pPr>
            <a:r>
              <a:t>1. Facadekonstruktion uden strå </a:t>
            </a:r>
          </a:p>
        </p:txBody>
      </p:sp>
      <p:sp>
        <p:nvSpPr>
          <p:cNvPr id="1024" name="TextBox 8"/>
          <p:cNvSpPr txBox="1"/>
          <p:nvPr/>
        </p:nvSpPr>
        <p:spPr>
          <a:xfrm>
            <a:off x="5128343" y="1135957"/>
            <a:ext cx="3339217" cy="7079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pPr>
          </a:p>
          <a:p>
            <a:pPr>
              <a:defRPr sz="1400">
                <a:latin typeface="Rockwell"/>
                <a:ea typeface="Rockwell"/>
                <a:cs typeface="Rockwell"/>
                <a:sym typeface="Rockwell"/>
              </a:defRPr>
            </a:pPr>
            <a:r>
              <a:t>2. Facadekonstruktion med strå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28" name="Image" descr="Image"/>
          <p:cNvPicPr>
            <a:picLocks noChangeAspect="1"/>
          </p:cNvPicPr>
          <p:nvPr/>
        </p:nvPicPr>
        <p:blipFill>
          <a:blip r:embed="rId3">
            <a:extLst/>
          </a:blip>
          <a:stretch>
            <a:fillRect/>
          </a:stretch>
        </p:blipFill>
        <p:spPr>
          <a:xfrm>
            <a:off x="8427239" y="227520"/>
            <a:ext cx="433441" cy="427681"/>
          </a:xfrm>
          <a:prstGeom prst="rect">
            <a:avLst/>
          </a:prstGeom>
          <a:ln w="12700">
            <a:miter lim="400000"/>
          </a:ln>
        </p:spPr>
      </p:pic>
      <p:pic>
        <p:nvPicPr>
          <p:cNvPr id="1029" name="Billede 1" descr="Billede 1"/>
          <p:cNvPicPr>
            <a:picLocks noChangeAspect="1"/>
          </p:cNvPicPr>
          <p:nvPr/>
        </p:nvPicPr>
        <p:blipFill>
          <a:blip r:embed="rId4">
            <a:extLst/>
          </a:blip>
          <a:stretch>
            <a:fillRect/>
          </a:stretch>
        </p:blipFill>
        <p:spPr>
          <a:xfrm>
            <a:off x="974909" y="1966046"/>
            <a:ext cx="3462841" cy="2943361"/>
          </a:xfrm>
          <a:prstGeom prst="rect">
            <a:avLst/>
          </a:prstGeom>
          <a:ln w="12700">
            <a:miter lim="400000"/>
          </a:ln>
        </p:spPr>
      </p:pic>
      <p:pic>
        <p:nvPicPr>
          <p:cNvPr id="1030" name="Billede 2" descr="Billede 2"/>
          <p:cNvPicPr>
            <a:picLocks noChangeAspect="1"/>
          </p:cNvPicPr>
          <p:nvPr/>
        </p:nvPicPr>
        <p:blipFill>
          <a:blip r:embed="rId5">
            <a:extLst/>
          </a:blip>
          <a:stretch>
            <a:fillRect/>
          </a:stretch>
        </p:blipFill>
        <p:spPr>
          <a:xfrm>
            <a:off x="4886669" y="1983326"/>
            <a:ext cx="3462841" cy="2926080"/>
          </a:xfrm>
          <a:prstGeom prst="rect">
            <a:avLst/>
          </a:prstGeom>
          <a:ln w="12700">
            <a:miter lim="400000"/>
          </a:ln>
        </p:spPr>
      </p:pic>
      <p:sp>
        <p:nvSpPr>
          <p:cNvPr id="1031" name="CustomShape 1"/>
          <p:cNvSpPr txBox="1"/>
          <p:nvPr/>
        </p:nvSpPr>
        <p:spPr>
          <a:xfrm>
            <a:off x="604800" y="233278"/>
            <a:ext cx="7046639" cy="73875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p>
            <a:pPr>
              <a:defRPr spc="-1" sz="2000">
                <a:solidFill>
                  <a:srgbClr val="00B050"/>
                </a:solidFill>
                <a:latin typeface="Rockwell Bold"/>
                <a:ea typeface="Rockwell Bold"/>
                <a:cs typeface="Rockwell Bold"/>
                <a:sym typeface="Rockwell Bold"/>
              </a:defRPr>
            </a:pPr>
            <a:r>
              <a:t>Udvendige vægkonstruktioner</a:t>
            </a:r>
            <a:r>
              <a:rPr>
                <a:latin typeface="Rockwell"/>
                <a:ea typeface="Rockwell"/>
                <a:cs typeface="Rockwell"/>
                <a:sym typeface="Rockwell"/>
              </a:rPr>
              <a:t> </a:t>
            </a:r>
            <a:br>
              <a:rPr>
                <a:latin typeface="Rockwell"/>
                <a:ea typeface="Rockwell"/>
                <a:cs typeface="Rockwell"/>
                <a:sym typeface="Rockwell"/>
              </a:rPr>
            </a:br>
            <a:r>
              <a:rPr>
                <a:latin typeface="Rockwell"/>
                <a:ea typeface="Rockwell"/>
                <a:cs typeface="Rockwell"/>
                <a:sym typeface="Rockwell"/>
              </a:rPr>
              <a:t>i Det Åndbare Hus</a:t>
            </a:r>
          </a:p>
        </p:txBody>
      </p:sp>
      <p:sp>
        <p:nvSpPr>
          <p:cNvPr id="1032" name="TextBox 2"/>
          <p:cNvSpPr txBox="1"/>
          <p:nvPr/>
        </p:nvSpPr>
        <p:spPr>
          <a:xfrm>
            <a:off x="916636" y="1169089"/>
            <a:ext cx="3339217" cy="9194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1400">
                <a:latin typeface="Rockwell"/>
                <a:ea typeface="Rockwell"/>
                <a:cs typeface="Rockwell"/>
                <a:sym typeface="Rockwell"/>
              </a:defRPr>
            </a:pPr>
          </a:p>
          <a:p>
            <a:pPr algn="ctr">
              <a:defRPr sz="1400">
                <a:latin typeface="Rockwell"/>
                <a:ea typeface="Rockwell"/>
                <a:cs typeface="Rockwell"/>
                <a:sym typeface="Rockwell"/>
              </a:defRPr>
            </a:pPr>
            <a:r>
              <a:t>1. Facade konstruktion </a:t>
            </a:r>
            <a:br/>
            <a:r>
              <a:t>med granbræt</a:t>
            </a:r>
          </a:p>
        </p:txBody>
      </p:sp>
      <p:sp>
        <p:nvSpPr>
          <p:cNvPr id="1033" name="TextBox 3"/>
          <p:cNvSpPr txBox="1"/>
          <p:nvPr/>
        </p:nvSpPr>
        <p:spPr>
          <a:xfrm>
            <a:off x="4871582" y="1169088"/>
            <a:ext cx="3579411" cy="9194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1400">
                <a:latin typeface="Rockwell"/>
                <a:ea typeface="Rockwell"/>
                <a:cs typeface="Rockwell"/>
                <a:sym typeface="Rockwell"/>
              </a:defRPr>
            </a:pPr>
          </a:p>
          <a:p>
            <a:pPr algn="ctr">
              <a:defRPr sz="1400">
                <a:latin typeface="Rockwell"/>
                <a:ea typeface="Rockwell"/>
                <a:cs typeface="Rockwell"/>
                <a:sym typeface="Rockwell"/>
              </a:defRPr>
            </a:pPr>
            <a:r>
              <a:t>2. Facade konstruktion </a:t>
            </a:r>
            <a:br/>
            <a:r>
              <a:t>med træfiberisolering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990000"/>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990000"/>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