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jpeg" ContentType="image/jpeg"/>
  <Override PartName="/ppt/notesSlides/notesSlide9.xml" ContentType="application/vnd.openxmlformats-officedocument.presentationml.notesSlide+xml"/>
  <Override PartName="/ppt/media/image4.jpeg" ContentType="image/jpeg"/>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media/image6.jpeg" ContentType="image/jpeg"/>
  <Override PartName="/ppt/notesSlides/notesSlide12.xml" ContentType="application/vnd.openxmlformats-officedocument.presentationml.notesSlide+xml"/>
  <Override PartName="/ppt/media/image7.jpeg" ContentType="image/jpeg"/>
  <Override PartName="/ppt/notesSlides/notesSlide13.xml" ContentType="application/vnd.openxmlformats-officedocument.presentationml.notesSlide+xml"/>
  <Override PartName="/ppt/media/image8.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9.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ACA"/>
          </a:solidFill>
        </a:fill>
      </a:tcStyle>
    </a:wholeTbl>
    <a:band2H>
      <a:tcTxStyle b="def" i="def"/>
      <a:tcStyle>
        <a:tcBdr/>
        <a:fill>
          <a:solidFill>
            <a:srgbClr val="EF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30" name="Shape 1330"/>
          <p:cNvSpPr/>
          <p:nvPr>
            <p:ph type="sldImg"/>
          </p:nvPr>
        </p:nvSpPr>
        <p:spPr>
          <a:xfrm>
            <a:off x="1143000" y="685800"/>
            <a:ext cx="4572000" cy="3429000"/>
          </a:xfrm>
          <a:prstGeom prst="rect">
            <a:avLst/>
          </a:prstGeom>
        </p:spPr>
        <p:txBody>
          <a:bodyPr/>
          <a:lstStyle/>
          <a:p>
            <a:pPr/>
          </a:p>
        </p:txBody>
      </p:sp>
      <p:sp>
        <p:nvSpPr>
          <p:cNvPr id="1331" name="Shape 13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5" name="Shape 1335"/>
          <p:cNvSpPr/>
          <p:nvPr>
            <p:ph type="sldImg"/>
          </p:nvPr>
        </p:nvSpPr>
        <p:spPr>
          <a:prstGeom prst="rect">
            <a:avLst/>
          </a:prstGeom>
        </p:spPr>
        <p:txBody>
          <a:bodyPr/>
          <a:lstStyle/>
          <a:p>
            <a:pPr/>
          </a:p>
        </p:txBody>
      </p:sp>
      <p:sp>
        <p:nvSpPr>
          <p:cNvPr id="1336" name="Shape 1336"/>
          <p:cNvSpPr/>
          <p:nvPr>
            <p:ph type="body" sz="quarter" idx="1"/>
          </p:nvPr>
        </p:nvSpPr>
        <p:spPr>
          <a:prstGeom prst="rect">
            <a:avLst/>
          </a:prstGeom>
        </p:spPr>
        <p:txBody>
          <a:bodyPr/>
          <a:lstStyle/>
          <a:p>
            <a:pPr marL="215999" indent="-215999">
              <a:defRPr spc="-1" sz="2000"/>
            </a:pPr>
            <a:r>
              <a:t>Denne præsentation kan bruges som start på et forløb over fx en uge – eller den kan stå alene som et forløb på 2-3 lektioner, som en introduktion til bæredygtigt byggeri, der kan lægges ind når det passer på de forskellige fag.</a:t>
            </a:r>
          </a:p>
          <a:p>
            <a:pPr marL="215999" indent="-215999">
              <a:defRPr spc="-1" sz="2000"/>
            </a:pPr>
          </a:p>
          <a:p>
            <a:pPr marL="215999" indent="-215999">
              <a:defRPr spc="-1" sz="2000"/>
            </a:pPr>
            <a:r>
              <a:t>Forslag til forløb: </a:t>
            </a:r>
          </a:p>
          <a:p>
            <a:pPr marL="215999" indent="-215999">
              <a:defRPr spc="-1" sz="2000"/>
            </a:pPr>
          </a:p>
          <a:p>
            <a:pPr marL="215999" indent="-215999">
              <a:defRPr spc="-1" sz="2000"/>
            </a:pPr>
            <a:r>
              <a:t>Gennemgå slides og stil løbende eleverne spørgsmål som: </a:t>
            </a:r>
          </a:p>
          <a:p>
            <a:pPr marL="215999" indent="-215999">
              <a:defRPr spc="-1" sz="2000"/>
            </a:pPr>
            <a:r>
              <a:t>(spørgsmål står også på de enkelte slides – tilføj gerne flere)</a:t>
            </a:r>
          </a:p>
          <a:p>
            <a:pPr marL="215999" indent="-215999">
              <a:defRPr spc="-1" sz="2000"/>
            </a:pPr>
          </a:p>
          <a:p>
            <a:pPr marL="171359" indent="-171000">
              <a:buClr>
                <a:srgbClr val="000000"/>
              </a:buClr>
              <a:buSzPct val="100000"/>
              <a:buFont typeface="Arial"/>
              <a:buChar char="•"/>
              <a:defRPr spc="-1" sz="2000"/>
            </a:pPr>
            <a:r>
              <a:t>Hvad tænker I umiddelbart på, når man taler om bæredygtigt byggeri?</a:t>
            </a:r>
          </a:p>
          <a:p>
            <a:pPr marL="171359" indent="-171000">
              <a:buClr>
                <a:srgbClr val="000000"/>
              </a:buClr>
              <a:buSzPct val="100000"/>
              <a:buFont typeface="Arial"/>
              <a:buChar char="•"/>
              <a:defRPr spc="-1" sz="2000"/>
            </a:pPr>
            <a:r>
              <a:t>Hvad har I oplevet ude på pladserne i f.t. bæredygtighed?</a:t>
            </a:r>
          </a:p>
          <a:p>
            <a:pPr marL="171359" indent="-171000">
              <a:buClr>
                <a:srgbClr val="000000"/>
              </a:buClr>
              <a:buSzPct val="100000"/>
              <a:buFont typeface="Arial"/>
              <a:buChar char="•"/>
              <a:defRPr spc="-1" sz="2000"/>
            </a:pPr>
            <a:r>
              <a:t>Hvor kommer materialerne fra? </a:t>
            </a:r>
          </a:p>
          <a:p>
            <a:pPr marL="171359" indent="-171000">
              <a:buClr>
                <a:srgbClr val="000000"/>
              </a:buClr>
              <a:buSzPct val="100000"/>
              <a:buFont typeface="Arial"/>
              <a:buChar char="•"/>
              <a:defRPr spc="-1" sz="2000"/>
            </a:pPr>
            <a:r>
              <a:t>Hvor meget energi er der brugt på at producere og udvinde dem? </a:t>
            </a:r>
          </a:p>
          <a:p>
            <a:pPr marL="171359" indent="-171000">
              <a:buClr>
                <a:srgbClr val="000000"/>
              </a:buClr>
              <a:buSzPct val="100000"/>
              <a:buFont typeface="Arial"/>
              <a:buChar char="•"/>
              <a:defRPr spc="-1" sz="2000"/>
            </a:pPr>
            <a:r>
              <a:t>Kan materialerne genbruges? </a:t>
            </a:r>
          </a:p>
          <a:p>
            <a:pPr marL="171359" indent="-171000">
              <a:buClr>
                <a:srgbClr val="000000"/>
              </a:buClr>
              <a:buSzPct val="100000"/>
              <a:buFont typeface="Arial"/>
              <a:buChar char="•"/>
              <a:defRPr spc="-1" sz="2000"/>
            </a:pPr>
            <a:r>
              <a:t>Er der brugt noget kemi? </a:t>
            </a:r>
          </a:p>
          <a:p>
            <a:pPr marL="171359" indent="-171000">
              <a:buClr>
                <a:srgbClr val="000000"/>
              </a:buClr>
              <a:buSzPct val="100000"/>
              <a:buFont typeface="Arial"/>
              <a:buChar char="•"/>
              <a:defRPr spc="-1" sz="2000"/>
            </a:pPr>
            <a:r>
              <a:t>Hvordan mon indeklimaet er i de to bygninger? </a:t>
            </a:r>
          </a:p>
          <a:p>
            <a:pPr marL="171359" indent="-171000">
              <a:buClr>
                <a:srgbClr val="000000"/>
              </a:buClr>
              <a:buSzPct val="100000"/>
              <a:buFont typeface="Arial"/>
              <a:buChar char="•"/>
              <a:defRPr spc="-1" sz="2000"/>
            </a:pPr>
            <a:r>
              <a:t>Hvordan tænker I man kan veje sociale, økonomiske og miljømæssige hensyn op mod hinanden når man vælger byggematerialer og designer byggeri?</a:t>
            </a:r>
          </a:p>
          <a:p>
            <a:pPr marL="171359" indent="-171000">
              <a:buClr>
                <a:srgbClr val="000000"/>
              </a:buClr>
              <a:buSzPct val="100000"/>
              <a:buFont typeface="Arial"/>
              <a:buChar char="•"/>
              <a:defRPr spc="-1" sz="2000"/>
            </a:pPr>
            <a:r>
              <a:t>Kender I andre eksempler på konstruktiv beskyttelse?</a:t>
            </a:r>
          </a:p>
          <a:p>
            <a:pPr marL="171359" indent="-171000">
              <a:buClr>
                <a:srgbClr val="000000"/>
              </a:buClr>
              <a:buSzPct val="100000"/>
              <a:buFont typeface="Arial"/>
              <a:buChar char="•"/>
              <a:defRPr spc="-1" sz="2000"/>
            </a:pPr>
            <a:r>
              <a:t>hvordan designfasen har betydning for bæredygtighed</a:t>
            </a:r>
          </a:p>
          <a:p>
            <a:pPr>
              <a:defRPr spc="-1" sz="2000"/>
            </a:pPr>
          </a:p>
          <a:p>
            <a:pPr>
              <a:defRPr spc="-1" sz="2000"/>
            </a:pPr>
            <a:r>
              <a:t>Der er to opgaver der kan laves undervejs:</a:t>
            </a:r>
          </a:p>
          <a:p>
            <a:pPr>
              <a:defRPr spc="-1" sz="2000"/>
            </a:pPr>
          </a:p>
          <a:p>
            <a:pPr>
              <a:defRPr spc="-1" sz="2000"/>
            </a:pPr>
            <a:r>
              <a:t>Certificeringer (slide 5)</a:t>
            </a:r>
          </a:p>
          <a:p>
            <a:pPr>
              <a:defRPr spc="-1" sz="2000"/>
            </a:pPr>
          </a:p>
          <a:p>
            <a:pPr>
              <a:defRPr spc="-1" sz="2000"/>
            </a:pPr>
            <a:r>
              <a:t>Opgave om certificeringer: Alle grupper skal vælge en certificering og får en halv time til at søge information om den ud fra 5-fingerreglen. Alle grupper står på en række med deres skilt med et printet logo på. Derefter siger underviseren: “Tag et skridt frem hvis”:</a:t>
            </a:r>
          </a:p>
          <a:p>
            <a:pPr>
              <a:defRPr spc="-1" sz="2000"/>
            </a:pPr>
            <a:r>
              <a:t>	</a:t>
            </a:r>
          </a:p>
          <a:p>
            <a:pPr>
              <a:defRPr spc="-1" sz="2000"/>
            </a:pPr>
            <a:r>
              <a:t>	Jeres certificering har begrænsning på CO2</a:t>
            </a:r>
          </a:p>
          <a:p>
            <a:pPr>
              <a:defRPr spc="-1" sz="2000"/>
            </a:pPr>
            <a:r>
              <a:t>	Der er begrænsning på transport</a:t>
            </a:r>
          </a:p>
          <a:p>
            <a:pPr>
              <a:defRPr spc="-1" sz="2000"/>
            </a:pPr>
            <a:r>
              <a:t>	Opretholdelse af biodiversitet ved udvinding</a:t>
            </a:r>
          </a:p>
          <a:p>
            <a:pPr>
              <a:defRPr spc="-1" sz="2000"/>
            </a:pPr>
            <a:r>
              <a:t>	Minimal udvinding af ressourcer</a:t>
            </a:r>
          </a:p>
          <a:p>
            <a:pPr>
              <a:defRPr spc="-1" sz="2000"/>
            </a:pPr>
            <a:r>
              <a:t>	Tager højde for genbrug af byggematerialerne</a:t>
            </a:r>
          </a:p>
          <a:p>
            <a:pPr>
              <a:defRPr spc="-1" sz="2000"/>
            </a:pPr>
            <a:r>
              <a:t>	Tager højde for affaldssortering af materialer ved nedrivning</a:t>
            </a:r>
          </a:p>
          <a:p>
            <a:pPr>
              <a:defRPr spc="-1" sz="2000"/>
            </a:pPr>
            <a:r>
              <a:t>	Tager højde for indeklima, ventilation, afgasning</a:t>
            </a:r>
          </a:p>
          <a:p>
            <a:pPr>
              <a:defRPr spc="-1" sz="2000"/>
            </a:pPr>
            <a:r>
              <a:t>	Tager hensyn til sociale forhold</a:t>
            </a:r>
          </a:p>
          <a:p>
            <a:pPr>
              <a:defRPr spc="-1" sz="2000"/>
            </a:pPr>
          </a:p>
          <a:p>
            <a:pPr>
              <a:defRPr spc="-1" sz="2000"/>
            </a:pPr>
            <a:r>
              <a:t>Opgave om produkter set i f.t. 5-fingerreglen (slide 17)</a:t>
            </a:r>
          </a:p>
          <a:p>
            <a:pPr>
              <a:defRPr spc="-1" sz="2000"/>
            </a:pPr>
          </a:p>
          <a:p>
            <a:pPr marL="171359" indent="-171000">
              <a:buClr>
                <a:srgbClr val="000000"/>
              </a:buClr>
              <a:buSzPct val="100000"/>
              <a:buFont typeface="Arial"/>
              <a:buChar char="-"/>
              <a:defRPr spc="-1" sz="2000"/>
            </a:pPr>
            <a:r>
              <a:t>Find et produkt, der er relateret til jeres fag, som I opfatter som bæredygtigt.</a:t>
            </a:r>
            <a:br/>
            <a:r>
              <a:t>- Søg informationer om det ud fra 5-fingerreglen.</a:t>
            </a:r>
          </a:p>
          <a:p>
            <a:pPr>
              <a:defRPr spc="-1" sz="2000"/>
            </a:pPr>
          </a:p>
          <a:p>
            <a:pPr>
              <a:defRPr spc="-1" sz="2000"/>
            </a:pPr>
            <a:r>
              <a:t>Saml op til sidst jf. slide 18</a:t>
            </a:r>
            <a: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0" name="Shape 1410"/>
          <p:cNvSpPr/>
          <p:nvPr>
            <p:ph type="sldImg"/>
          </p:nvPr>
        </p:nvSpPr>
        <p:spPr>
          <a:prstGeom prst="rect">
            <a:avLst/>
          </a:prstGeom>
        </p:spPr>
        <p:txBody>
          <a:bodyPr/>
          <a:lstStyle/>
          <a:p>
            <a:pPr/>
          </a:p>
        </p:txBody>
      </p:sp>
      <p:sp>
        <p:nvSpPr>
          <p:cNvPr id="1411" name="Shape 1411"/>
          <p:cNvSpPr/>
          <p:nvPr>
            <p:ph type="body" sz="quarter" idx="1"/>
          </p:nvPr>
        </p:nvSpPr>
        <p:spPr>
          <a:prstGeom prst="rect">
            <a:avLst/>
          </a:prstGeom>
        </p:spPr>
        <p:txBody>
          <a:bodyPr/>
          <a:lstStyle/>
          <a:p>
            <a:pPr marL="213839" indent="-211680">
              <a:defRPr spc="-1" sz="2000"/>
            </a:pPr>
            <a:r>
              <a:t>Brugte byggematerialer kan ofte genbruges direkte, som på foto: Et vinduesparti, der ikke opfylder dagens krav til varmetab, er genbrugt til en havestue. </a:t>
            </a:r>
          </a:p>
          <a:p>
            <a:pPr marL="213839" indent="-211680">
              <a:defRPr spc="-1" sz="2000"/>
            </a:pPr>
          </a:p>
          <a:p>
            <a:pPr marL="213839" indent="-211680">
              <a:defRPr spc="-1" sz="2000"/>
            </a:pPr>
            <a:r>
              <a:t>Eller man kan gøre som arkitektfirmaet Lendager Arkitekter, der har genbrugt gamle, grimme og billige vinduesrammer fra 80’erne og 90’erne som træpaneler i nybyggeriet Copenhagen Towers: </a:t>
            </a:r>
            <a:r>
              <a:rPr>
                <a:solidFill>
                  <a:srgbClr val="0070C0"/>
                </a:solidFill>
              </a:rPr>
              <a:t>http://copenhagentowers.dk/7-gode-grunde?PID=1&amp;M=NewsV2&amp;Action=1&amp;NewsId=28 </a:t>
            </a:r>
          </a:p>
          <a:p>
            <a:pPr marL="213839" indent="-211680">
              <a:defRPr spc="-1" sz="2000"/>
            </a:pPr>
          </a:p>
          <a:p>
            <a:pPr marL="213839" indent="-211680">
              <a:defRPr spc="-1" sz="2000">
                <a:solidFill>
                  <a:srgbClr val="0070C0"/>
                </a:solidFill>
              </a:defRPr>
            </a:pPr>
            <a:r>
              <a:t>Lendager Arkitekter har i et andet af deres byggerier, Upcycle Studios, anvendt genbrugte vinduer i et tolagssystem, så de derved kommer til at opfylde krav til varmetab: Upcycle Studios https://lendager.com/nyheder/upcycle-studios-far-5-stjerner-i-politiken/</a:t>
            </a:r>
          </a:p>
          <a:p>
            <a:pPr marL="213839" indent="-211680">
              <a:defRPr spc="-1" sz="2000"/>
            </a:pPr>
          </a:p>
          <a:p>
            <a:pPr marL="213839" indent="-211680">
              <a:defRPr spc="-1" sz="2000">
                <a:solidFill>
                  <a:srgbClr val="0070C0"/>
                </a:solidFill>
              </a:defRPr>
            </a:pPr>
            <a:r>
              <a:t>Vær obs på at visse byggematerialer, der har været anvendt i bestemte perioder, kan indeholde giftige stoffer, som man derfor skal være særligt opmærksom på ved nedrivning. Det gælder fx asbest, PCB i fugemasser (1950-77), ftalater i byggematerialer og bly i maling, fx gammel tapet malet med dette. Bly i maling blev først forbudt i 2001, og det findes derfor stadigvæk i mange boliger.</a:t>
            </a:r>
          </a:p>
          <a:p>
            <a:pPr marL="213839" indent="-211680">
              <a:defRPr spc="-1" sz="2000"/>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6" name="Shape 1416"/>
          <p:cNvSpPr/>
          <p:nvPr>
            <p:ph type="sldImg"/>
          </p:nvPr>
        </p:nvSpPr>
        <p:spPr>
          <a:prstGeom prst="rect">
            <a:avLst/>
          </a:prstGeom>
        </p:spPr>
        <p:txBody>
          <a:bodyPr/>
          <a:lstStyle/>
          <a:p>
            <a:pPr/>
          </a:p>
        </p:txBody>
      </p:sp>
      <p:sp>
        <p:nvSpPr>
          <p:cNvPr id="1417" name="Shape 1417"/>
          <p:cNvSpPr/>
          <p:nvPr>
            <p:ph type="body" sz="quarter" idx="1"/>
          </p:nvPr>
        </p:nvSpPr>
        <p:spPr>
          <a:prstGeom prst="rect">
            <a:avLst/>
          </a:prstGeom>
        </p:spPr>
        <p:txBody>
          <a:bodyPr/>
          <a:lstStyle/>
          <a:p>
            <a:pPr marL="213839" indent="-211680">
              <a:defRPr spc="-1" sz="2000"/>
            </a:pPr>
            <a:r>
              <a:t>For at sikre et godt indeklima skal man både have fokus på at</a:t>
            </a:r>
          </a:p>
          <a:p>
            <a:pPr marL="213839" indent="-211680">
              <a:defRPr spc="-1" sz="2000"/>
            </a:pPr>
          </a:p>
          <a:p>
            <a:pPr marL="344879" indent="-342719">
              <a:buClr>
                <a:srgbClr val="000000"/>
              </a:buClr>
              <a:buSzPct val="100000"/>
              <a:buFont typeface="Arial"/>
              <a:buChar char="•"/>
              <a:defRPr spc="-1" sz="2000"/>
            </a:pPr>
            <a:r>
              <a:t>undgå skadelig kemi, der kan give afgasning af uønskede stoffer til indeklimaet</a:t>
            </a:r>
          </a:p>
          <a:p>
            <a:pPr marL="344879" indent="-342719">
              <a:buClr>
                <a:srgbClr val="000000"/>
              </a:buClr>
              <a:buSzPct val="100000"/>
              <a:buFont typeface="Arial"/>
              <a:buChar char="•"/>
              <a:defRPr spc="-1" sz="2000"/>
            </a:pPr>
            <a:r>
              <a:t>sikre et tilstrækkeligt luftskifte, herunder om man kan forbedre fugthåndtering ved at bygge med diffusionsåbne konstruktioner</a:t>
            </a:r>
          </a:p>
          <a:p>
            <a:pPr marL="344879" indent="-342719">
              <a:buClr>
                <a:srgbClr val="000000"/>
              </a:buClr>
              <a:buSzPct val="100000"/>
              <a:buFont typeface="Arial"/>
              <a:buChar char="•"/>
              <a:defRPr spc="-1" sz="2000"/>
            </a:pPr>
            <a:r>
              <a:t>sikre en passende luftfugtighed – for høj luftfugtighed kan medføre hovedpine, allergi, føre til skimmelsvamp og dyre fugtskader, mens for lav luftfugtighed kan give gener for slimhinder mv. samt udtørre trægulve og møbler.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2" name="Shape 1422"/>
          <p:cNvSpPr/>
          <p:nvPr>
            <p:ph type="sldImg"/>
          </p:nvPr>
        </p:nvSpPr>
        <p:spPr>
          <a:prstGeom prst="rect">
            <a:avLst/>
          </a:prstGeom>
        </p:spPr>
        <p:txBody>
          <a:bodyPr/>
          <a:lstStyle/>
          <a:p>
            <a:pPr/>
          </a:p>
        </p:txBody>
      </p:sp>
      <p:sp>
        <p:nvSpPr>
          <p:cNvPr id="1423" name="Shape 1423"/>
          <p:cNvSpPr/>
          <p:nvPr>
            <p:ph type="body" sz="quarter" idx="1"/>
          </p:nvPr>
        </p:nvSpPr>
        <p:spPr>
          <a:prstGeom prst="rect">
            <a:avLst/>
          </a:prstGeom>
        </p:spPr>
        <p:txBody>
          <a:bodyPr/>
          <a:lstStyle/>
          <a:p>
            <a:pPr marL="213839" indent="-211680">
              <a:defRPr b="1" i="1" spc="-1" sz="2000"/>
            </a:pPr>
            <a:r>
              <a:t>FORSLAG</a:t>
            </a:r>
            <a:r>
              <a:rPr b="0" i="0"/>
              <a:t>: Tag en snak om hvordan designprocessen har betydning for bæredygtighed: </a:t>
            </a:r>
          </a:p>
          <a:p>
            <a:pPr marL="213839" indent="-211680">
              <a:defRPr spc="-1" sz="2000"/>
            </a:pPr>
          </a:p>
          <a:p>
            <a:pPr marL="213839" indent="-211680">
              <a:defRPr spc="-1" sz="2000"/>
            </a:pPr>
            <a:r>
              <a:t>Placering af bygningen i f.t. terræn, verdenshjørner, solindfald og læ – også i forhold til placering af terrasser og andre behov.</a:t>
            </a:r>
          </a:p>
          <a:p>
            <a:pPr marL="213839" indent="-211680">
              <a:defRPr spc="-1" sz="2000"/>
            </a:pPr>
          </a:p>
          <a:p>
            <a:pPr marL="344879" indent="-342719">
              <a:buClr>
                <a:srgbClr val="000000"/>
              </a:buClr>
              <a:buSzPct val="100000"/>
              <a:buFont typeface="Arial"/>
              <a:buChar char="•"/>
              <a:defRPr spc="-1" sz="2000"/>
            </a:pPr>
            <a:r>
              <a:t>Hvilke funktioner forventes bygningen at skulle opfylde? </a:t>
            </a:r>
          </a:p>
          <a:p>
            <a:pPr marL="344879" indent="-342719">
              <a:buClr>
                <a:srgbClr val="000000"/>
              </a:buClr>
              <a:buSzPct val="100000"/>
              <a:buFont typeface="Arial"/>
              <a:buChar char="•"/>
              <a:defRPr spc="-1" sz="2000"/>
            </a:pPr>
            <a:r>
              <a:t>Kan man designe bygningen, så varmetab fra bygningen minimeres ved at begrænse husets overflade? </a:t>
            </a:r>
          </a:p>
          <a:p>
            <a:pPr marL="344879" indent="-342719">
              <a:buClr>
                <a:srgbClr val="000000"/>
              </a:buClr>
              <a:buSzPct val="100000"/>
              <a:buFont typeface="Arial"/>
              <a:buChar char="•"/>
              <a:defRPr spc="-1" sz="2000"/>
            </a:pPr>
            <a:r>
              <a:t>Kan varmetab fra rør kan begrænses ved at placere installationer samlet? </a:t>
            </a:r>
          </a:p>
          <a:p>
            <a:pPr marL="344879" indent="-342719">
              <a:buClr>
                <a:srgbClr val="000000"/>
              </a:buClr>
              <a:buSzPct val="100000"/>
              <a:buFont typeface="Arial"/>
              <a:buChar char="•"/>
              <a:defRPr spc="-1" sz="2000"/>
            </a:pPr>
            <a:r>
              <a:t>Kan man planlægge, at bygningen kan ændres over tid for at opfylde nye behov – fx flere eller færre rum? </a:t>
            </a:r>
          </a:p>
          <a:p>
            <a:pPr marL="344879" indent="-342719">
              <a:buClr>
                <a:srgbClr val="000000"/>
              </a:buClr>
              <a:buSzPct val="100000"/>
              <a:buFont typeface="Arial"/>
              <a:buChar char="•"/>
              <a:defRPr spc="-1" sz="2000"/>
            </a:pPr>
            <a:r>
              <a:t>Hvad kan man gøre for at bygningen bliver fleksibel, så den kan tilpasses til andre behov over tid?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9" name="Shape 1429"/>
          <p:cNvSpPr/>
          <p:nvPr>
            <p:ph type="sldImg"/>
          </p:nvPr>
        </p:nvSpPr>
        <p:spPr>
          <a:prstGeom prst="rect">
            <a:avLst/>
          </a:prstGeom>
        </p:spPr>
        <p:txBody>
          <a:bodyPr/>
          <a:lstStyle/>
          <a:p>
            <a:pPr/>
          </a:p>
        </p:txBody>
      </p:sp>
      <p:sp>
        <p:nvSpPr>
          <p:cNvPr id="1430" name="Shape 1430"/>
          <p:cNvSpPr/>
          <p:nvPr>
            <p:ph type="body" sz="quarter" idx="1"/>
          </p:nvPr>
        </p:nvSpPr>
        <p:spPr>
          <a:prstGeom prst="rect">
            <a:avLst/>
          </a:prstGeom>
        </p:spPr>
        <p:txBody>
          <a:bodyPr/>
          <a:lstStyle/>
          <a:p>
            <a:pPr marL="213839" indent="-211680">
              <a:defRPr b="1" i="1" spc="-1" sz="2000"/>
            </a:pPr>
            <a:r>
              <a:t>Mere tekst på næste slide – se de to i sammenhæng, eller vælg dette til  en introducerende gennemgang og det næste til at gå dybere i stoffet</a:t>
            </a:r>
          </a:p>
          <a:p>
            <a:pPr marL="213839" indent="-211680">
              <a:defRPr spc="-1" sz="2000"/>
            </a:pPr>
          </a:p>
          <a:p>
            <a:pPr marL="213839" indent="-211680">
              <a:defRPr spc="-1" sz="2000"/>
            </a:pPr>
            <a:r>
              <a:t>Byggeriet (opførelse og drift) står for næsten 40 pct. af al CO</a:t>
            </a:r>
            <a:r>
              <a:rPr sz="100"/>
              <a:t>2</a:t>
            </a:r>
            <a:r>
              <a:rPr sz="1000"/>
              <a:t> </a:t>
            </a:r>
            <a:r>
              <a:t>udledning!</a:t>
            </a:r>
          </a:p>
          <a:p>
            <a:pPr marL="213839" indent="-211680">
              <a:defRPr spc="-1" sz="2000"/>
            </a:pPr>
          </a:p>
          <a:p>
            <a:pPr marL="213839" indent="-211680">
              <a:defRPr spc="-1" sz="2000"/>
            </a:pPr>
            <a:r>
              <a:t>Prognoser siger, at vi i fremtiden skal “bygge London” en gang om ugen! (foto er fra London)</a:t>
            </a:r>
          </a:p>
          <a:p>
            <a:pPr marL="213839" indent="-211680">
              <a:defRPr spc="-1" sz="2000"/>
            </a:pPr>
          </a:p>
          <a:p>
            <a:pPr marL="213839" indent="-211680">
              <a:defRPr spc="-1" sz="2000"/>
            </a:pPr>
            <a:r>
              <a:t>Byggeriet er en kæmpe klimasynder. I 2018 konkluderede en FN-analyse, at byggeri og drift af bygninger stod for 36 procent af klodens energiforbrug og for 39 procent af alle drivhusgasser. Tallet dækker alt fra cement- og stålproduktion over gravkøers brændstofforbrug til lys og varme i de færdige bygninger. </a:t>
            </a:r>
          </a:p>
          <a:p>
            <a:pPr marL="213839" indent="-211680">
              <a:defRPr spc="-1" sz="2000"/>
            </a:pPr>
          </a:p>
          <a:p>
            <a:pPr marL="213839" indent="-211680">
              <a:defRPr spc="-1" sz="2000"/>
            </a:pPr>
            <a:r>
              <a:t>Ser man mere isoleret på for eksempel produktionen af verdens mest populære byggemateriale, beton – herunder cement – så står det jf. Concito for 7 % af den globale udledning af drivhusgasser.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8" name="Shape 1438"/>
          <p:cNvSpPr/>
          <p:nvPr>
            <p:ph type="sldImg"/>
          </p:nvPr>
        </p:nvSpPr>
        <p:spPr>
          <a:prstGeom prst="rect">
            <a:avLst/>
          </a:prstGeom>
        </p:spPr>
        <p:txBody>
          <a:bodyPr/>
          <a:lstStyle/>
          <a:p>
            <a:pPr/>
          </a:p>
        </p:txBody>
      </p:sp>
      <p:sp>
        <p:nvSpPr>
          <p:cNvPr id="1439" name="Shape 1439"/>
          <p:cNvSpPr/>
          <p:nvPr>
            <p:ph type="body" sz="quarter" idx="1"/>
          </p:nvPr>
        </p:nvSpPr>
        <p:spPr>
          <a:prstGeom prst="rect">
            <a:avLst/>
          </a:prstGeom>
        </p:spPr>
        <p:txBody>
          <a:bodyPr/>
          <a:lstStyle/>
          <a:p>
            <a:pPr marL="213839" indent="-211680">
              <a:defRPr spc="-1" sz="2000"/>
            </a:pPr>
            <a:r>
              <a:t>De næste 40 år vil der i verden blive bygget lige så meget, som der er bygget hidtil gennem hele menneskehedens historie! På grund af befolkningstilvækst, flytning fra land til by og en voksende global middelklasse, er der overalt i verden en kæmpe efterspørgsel på nybyggeri. </a:t>
            </a:r>
          </a:p>
          <a:p>
            <a:pPr marL="213839" indent="-211680">
              <a:defRPr spc="-1" sz="2000"/>
            </a:pPr>
          </a:p>
          <a:p>
            <a:pPr marL="213839" indent="-211680">
              <a:defRPr spc="-1" sz="2000"/>
            </a:pPr>
            <a:r>
              <a:t>Det er også en af grundene til, at det i bæredygtigt byggeri er vigtigt også at holde fokus på det miljømæssige aspekt, når der skal afvejes i f.t hensyn det økonomisk og det sociale. Vi skal samtidig også overveje om vi har brug for alle de bygninger – eller om vi skal bygge mindre? Danmark er et af de lande med det højeste antal kvm boligareal pr. person - i dag bor danskerne på gennemsnitligt 52 kvm pr. person. (Nogle prognoser siger, at for det kan blive bæredygtigt globalt, har vi 9 kvm pr. person) (https://www.bolius.dk/danskerne-faar-mere-og-mere-plads-i-boligen-36883)</a:t>
            </a:r>
          </a:p>
          <a:p>
            <a:pPr marL="213839" indent="-211680">
              <a:defRPr spc="-1" sz="2000"/>
            </a:pPr>
          </a:p>
          <a:p>
            <a:pPr marL="213839" indent="-211680">
              <a:defRPr spc="-1" sz="2000"/>
            </a:pPr>
            <a:r>
              <a:t>Udover klimaet er sundhed igennem godt arbejdsmiljø og sundt indeklima et vigtigt argument. Vi bruger i vore dage det meste af vores tid inden døre, så det er væsentligt, at vi omgiver os med sunde og indeklimavenlige materialer.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5" name="Shape 1445"/>
          <p:cNvSpPr/>
          <p:nvPr>
            <p:ph type="sldImg"/>
          </p:nvPr>
        </p:nvSpPr>
        <p:spPr>
          <a:prstGeom prst="rect">
            <a:avLst/>
          </a:prstGeom>
        </p:spPr>
        <p:txBody>
          <a:bodyPr/>
          <a:lstStyle/>
          <a:p>
            <a:pPr/>
          </a:p>
        </p:txBody>
      </p:sp>
      <p:sp>
        <p:nvSpPr>
          <p:cNvPr id="1446" name="Shape 1446"/>
          <p:cNvSpPr/>
          <p:nvPr>
            <p:ph type="body" sz="quarter" idx="1"/>
          </p:nvPr>
        </p:nvSpPr>
        <p:spPr>
          <a:prstGeom prst="rect">
            <a:avLst/>
          </a:prstGeom>
        </p:spPr>
        <p:txBody>
          <a:bodyPr/>
          <a:lstStyle/>
          <a:p>
            <a:pPr marL="213839" indent="-211680">
              <a:defRPr spc="-1" sz="2000"/>
            </a:pPr>
            <a:r>
              <a:t>Dette billede af en forvirret håndværker kan bruges til at tage en snak med eleverne om hvad bæredygtigt byggeri er. Tag fx udgangspunkt i en samtale om deklaration og mærkning af materialer og byggerier:</a:t>
            </a:r>
          </a:p>
          <a:p>
            <a:pPr marL="213839" indent="-211680">
              <a:defRPr spc="-1" sz="2000"/>
            </a:pPr>
          </a:p>
          <a:p>
            <a:pPr marL="213839" indent="-211680">
              <a:defRPr spc="-1" sz="2000"/>
            </a:pPr>
            <a:r>
              <a:t>Der findes et utal af mærkningsordninger, som angiver bæredygtigt byggeri, og det kan være svært at gennemskue, hvor bæredygtige de reelt er. Stort set alle nye produkter markedsføres i forhold til at de er bæredygtige på den ene eller anden måde, og det kan være meget svært at gennemskue, hvor reelt det er. </a:t>
            </a:r>
          </a:p>
          <a:p>
            <a:pPr marL="213839" indent="-211680">
              <a:defRPr spc="-1" sz="2000"/>
            </a:pPr>
          </a:p>
          <a:p>
            <a:pPr marL="213839" indent="-211680">
              <a:defRPr spc="-1" sz="2000"/>
            </a:pPr>
            <a:r>
              <a:t>Disse mærkninger er udviklet med forskellige målsætninger, og man kan med fordel opdatere sig på det præcise indhold, inden man tillægger det betydning, hvorvidt et byggeri eller et byggemateriale er certificeret. For eksempel har DGNB, der er en tysk mærkningsordning for bæredygtigt byggeri, fokus på både bæredygtighed og totaløkonomi – og altså ikke kun på miljø.</a:t>
            </a:r>
          </a:p>
          <a:p>
            <a:pPr marL="213839" indent="-211680">
              <a:defRPr spc="-1" sz="2000"/>
            </a:pPr>
          </a:p>
          <a:p>
            <a:pPr marL="213839" indent="-211680">
              <a:defRPr spc="-1" sz="2000"/>
            </a:pPr>
            <a:r>
              <a:t>Et eksempel er Green Light House på Københavns Universitet, der er DGNB certificeret, men facaden er beklædt med glasfiber, der indeholder styren samt 10 % Tris(2-chlorethyl)-phosphat som brandhæmmer. Begge stoffer var på Listen over uønskede stoffer (LOUS allerede i 2004). Se hæfte om bæredygtighed fra Landsforeningen Økologisk Byggeri: Focus A - www.lob.dk </a:t>
            </a:r>
          </a:p>
          <a:p>
            <a:pPr marL="213839" indent="-211680">
              <a:defRPr spc="-1" sz="2000"/>
            </a:pPr>
          </a:p>
          <a:p>
            <a:pPr marL="213839" indent="-211680">
              <a:defRPr spc="-1" sz="2000"/>
            </a:pPr>
            <a:r>
              <a:t>Certificeringsordningerne tjener alle sammen penge på de producenter eller byggerier, der vælger at lade sig certificere. Derfor er det væsentligt for dem, at en stor del af markedet kan kaldes bæredygtigt.</a:t>
            </a:r>
          </a:p>
          <a:p>
            <a:pPr marL="213839" indent="-211680">
              <a:defRPr spc="-1" sz="2000"/>
            </a:pPr>
          </a:p>
          <a:p>
            <a:pPr marL="213839" indent="-211680">
              <a:defRPr spc="-1" sz="2000"/>
            </a:pPr>
            <a:r>
              <a:t>Et godt sted at starte er at bruge fuldt deklarerede materialer, dvs. materialer hvor alle indholdsstofferne er angivet. Ingen af de danske mærkningsordninger stiller krav om dette.</a:t>
            </a:r>
          </a:p>
          <a:p>
            <a:pPr marL="213839" indent="-211680">
              <a:defRPr spc="-1" sz="2000"/>
            </a:pPr>
          </a:p>
          <a:p>
            <a:pPr marL="213839" indent="-211680">
              <a:defRPr spc="-1" sz="2000"/>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0" name="Shape 1460"/>
          <p:cNvSpPr/>
          <p:nvPr>
            <p:ph type="sldImg"/>
          </p:nvPr>
        </p:nvSpPr>
        <p:spPr>
          <a:prstGeom prst="rect">
            <a:avLst/>
          </a:prstGeom>
        </p:spPr>
        <p:txBody>
          <a:bodyPr/>
          <a:lstStyle/>
          <a:p>
            <a:pPr/>
          </a:p>
        </p:txBody>
      </p:sp>
      <p:sp>
        <p:nvSpPr>
          <p:cNvPr id="1461" name="Shape 1461"/>
          <p:cNvSpPr/>
          <p:nvPr>
            <p:ph type="body" sz="quarter" idx="1"/>
          </p:nvPr>
        </p:nvSpPr>
        <p:spPr>
          <a:prstGeom prst="rect">
            <a:avLst/>
          </a:prstGeom>
        </p:spPr>
        <p:txBody>
          <a:bodyPr/>
          <a:lstStyle>
            <a:lvl1pPr marL="215999" indent="-215999">
              <a:defRPr spc="-1" sz="2000"/>
            </a:lvl1pPr>
          </a:lstStyle>
          <a:p>
            <a:pPr/>
            <a:r>
              <a:t>Repetér. Gå evt. mere i dybden med de 5 principper i 5-fingerreglen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5" name="Shape 1465"/>
          <p:cNvSpPr/>
          <p:nvPr>
            <p:ph type="sldImg"/>
          </p:nvPr>
        </p:nvSpPr>
        <p:spPr>
          <a:prstGeom prst="rect">
            <a:avLst/>
          </a:prstGeom>
        </p:spPr>
        <p:txBody>
          <a:bodyPr/>
          <a:lstStyle/>
          <a:p>
            <a:pPr/>
          </a:p>
        </p:txBody>
      </p:sp>
      <p:sp>
        <p:nvSpPr>
          <p:cNvPr id="1466" name="Shape 1466"/>
          <p:cNvSpPr/>
          <p:nvPr>
            <p:ph type="body" sz="quarter" idx="1"/>
          </p:nvPr>
        </p:nvSpPr>
        <p:spPr>
          <a:prstGeom prst="rect">
            <a:avLst/>
          </a:prstGeom>
        </p:spPr>
        <p:txBody>
          <a:bodyPr/>
          <a:lstStyle/>
          <a:p>
            <a:pPr marL="215999" indent="-215999">
              <a:defRPr spc="-1" sz="2000"/>
            </a:pPr>
            <a:r>
              <a:t>Opgavens omfang kan tilpasses den tid I har til rådighed.</a:t>
            </a:r>
          </a:p>
          <a:p>
            <a:pPr marL="215999" indent="-215999">
              <a:defRPr spc="-1" sz="2000"/>
            </a:pPr>
          </a:p>
          <a:p>
            <a:pPr marL="215999" indent="-215999">
              <a:defRPr spc="-1" sz="2000"/>
            </a:pPr>
            <a:r>
              <a:t>Ekstra benspænd til de dygtige / særligt interesserede elever: (Bonus opgave)</a:t>
            </a:r>
          </a:p>
          <a:p>
            <a:pPr marL="215999" indent="-215999">
              <a:defRPr spc="-1" sz="2000"/>
            </a:pPr>
          </a:p>
          <a:p>
            <a:pPr marL="215999" indent="-215999">
              <a:defRPr spc="-1" sz="2000"/>
            </a:pPr>
            <a:r>
              <a:t>Lav et forslag til hvordan det valgte produkt kan indgå i en konstruktion, hvor der er tænkt bæredygtighed hele vejen rundt. Forklar dine overvejelser: hvad gør denne konstruktion særligt bæredygtig?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2" name="Shape 1472"/>
          <p:cNvSpPr/>
          <p:nvPr>
            <p:ph type="sldImg"/>
          </p:nvPr>
        </p:nvSpPr>
        <p:spPr>
          <a:prstGeom prst="rect">
            <a:avLst/>
          </a:prstGeom>
        </p:spPr>
        <p:txBody>
          <a:bodyPr/>
          <a:lstStyle/>
          <a:p>
            <a:pPr/>
          </a:p>
        </p:txBody>
      </p:sp>
      <p:sp>
        <p:nvSpPr>
          <p:cNvPr id="1473" name="Shape 1473"/>
          <p:cNvSpPr/>
          <p:nvPr>
            <p:ph type="body" sz="quarter" idx="1"/>
          </p:nvPr>
        </p:nvSpPr>
        <p:spPr>
          <a:prstGeom prst="rect">
            <a:avLst/>
          </a:prstGeom>
        </p:spPr>
        <p:txBody>
          <a:bodyPr/>
          <a:lstStyle>
            <a:lvl1pPr marL="213839" indent="-211680">
              <a:defRPr spc="-1" sz="2000"/>
            </a:lvl1pPr>
          </a:lstStyle>
          <a:p>
            <a:pPr/>
            <a:r>
              <a:t>Lav en kort opsummering, gerne i dialog med eleverne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4" name="Shape 1344"/>
          <p:cNvSpPr/>
          <p:nvPr>
            <p:ph type="sldImg"/>
          </p:nvPr>
        </p:nvSpPr>
        <p:spPr>
          <a:prstGeom prst="rect">
            <a:avLst/>
          </a:prstGeom>
        </p:spPr>
        <p:txBody>
          <a:bodyPr/>
          <a:lstStyle/>
          <a:p>
            <a:pPr/>
          </a:p>
        </p:txBody>
      </p:sp>
      <p:sp>
        <p:nvSpPr>
          <p:cNvPr id="1345" name="Shape 1345"/>
          <p:cNvSpPr/>
          <p:nvPr>
            <p:ph type="body" sz="quarter" idx="1"/>
          </p:nvPr>
        </p:nvSpPr>
        <p:spPr>
          <a:prstGeom prst="rect">
            <a:avLst/>
          </a:prstGeom>
        </p:spPr>
        <p:txBody>
          <a:bodyPr/>
          <a:lstStyle/>
          <a:p>
            <a:pPr marL="213839" indent="-211680">
              <a:defRPr spc="-1" sz="2000"/>
            </a:pPr>
            <a:r>
              <a:t>Projektet udspringer af virksomheden Egen Vinding og Datter (EVD), der har lavet undervisningsportalen www.bæredygtigtbyggeri.dk </a:t>
            </a:r>
          </a:p>
          <a:p>
            <a:pPr marL="213839" indent="-211680">
              <a:defRPr spc="-1" sz="2000"/>
            </a:pPr>
          </a:p>
          <a:p>
            <a:pPr marL="213839" indent="-211680">
              <a:defRPr spc="-1" sz="2000"/>
            </a:pPr>
            <a:r>
              <a:t>Vi er en gruppe unge håndværkere fra EVD og fra byggefirmaet Logik, der sammen med erfarne byggefolk fra Egen Vinding og Datter samt konsulent Jette Hagensen har udviklet undervisningsforløb til murer-, maler-, snedker- og tømreruddannelserne. </a:t>
            </a:r>
          </a:p>
          <a:p>
            <a:pPr marL="213839" indent="-211680">
              <a:defRPr spc="-1" sz="2000"/>
            </a:pPr>
          </a:p>
          <a:p>
            <a:pPr marL="213839" indent="-211680">
              <a:defRPr spc="-1" sz="2000"/>
            </a:pPr>
            <a:r>
              <a:t>Vi har fået støtte fra Undervisningsministeriet udlodningsmidler til undervisning, Grundejernes Investeringsfond, 3F BJMF Lærlingeklubben, Snedker-tømrernes Brancheklub og Snedkerstiftelsen til projektet.</a:t>
            </a:r>
          </a:p>
          <a:p>
            <a:pPr marL="213839" indent="-211680">
              <a:defRPr spc="-1" sz="2000"/>
            </a:pPr>
          </a:p>
          <a:p>
            <a:pPr marL="213839" indent="-211680">
              <a:defRPr spc="-1" sz="2000"/>
            </a:pPr>
            <a:r>
              <a:t>Det Åndbare Hus er bygget af Egen Vinding og Datter og er testet i samarbejde med Teknologisk Institut. Dette test-projekt bidrager til vidensgrundlaget for projektet.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1" name="Shape 1351"/>
          <p:cNvSpPr/>
          <p:nvPr>
            <p:ph type="sldImg"/>
          </p:nvPr>
        </p:nvSpPr>
        <p:spPr>
          <a:prstGeom prst="rect">
            <a:avLst/>
          </a:prstGeom>
        </p:spPr>
        <p:txBody>
          <a:bodyPr/>
          <a:lstStyle/>
          <a:p>
            <a:pPr/>
          </a:p>
        </p:txBody>
      </p:sp>
      <p:sp>
        <p:nvSpPr>
          <p:cNvPr id="1352" name="Shape 1352"/>
          <p:cNvSpPr/>
          <p:nvPr>
            <p:ph type="body" sz="quarter" idx="1"/>
          </p:nvPr>
        </p:nvSpPr>
        <p:spPr>
          <a:prstGeom prst="rect">
            <a:avLst/>
          </a:prstGeom>
        </p:spPr>
        <p:txBody>
          <a:bodyPr/>
          <a:lstStyle/>
          <a:p>
            <a:pPr marL="213839" indent="-211680">
              <a:defRPr spc="-1" sz="2000"/>
            </a:pPr>
            <a:r>
              <a:t>Billederne viser to meget forskellige slags byggeri. Det ene er certificeret bæredygtigt byggeri. Det andet er bygget af materialer, som alle kan genbruges/komposteres, men som ikke nødvendigvis får et label, der hedder “bæredygtigt”.</a:t>
            </a:r>
          </a:p>
          <a:p>
            <a:pPr marL="213839" indent="-211680">
              <a:defRPr spc="-1" sz="2000"/>
            </a:pPr>
          </a:p>
          <a:p>
            <a:pPr marL="213839" indent="-211680">
              <a:defRPr b="1" i="1" spc="-1" sz="2000"/>
            </a:pPr>
            <a:r>
              <a:t>FORSLAG</a:t>
            </a:r>
            <a:r>
              <a:rPr b="0" i="0"/>
              <a:t>: Snak med eleverne om hvad de umiddelbart tænker på, når man taler om bæredygtigt byggeri. Og: ”Hvad har I oplevet ude på pladserne?”</a:t>
            </a:r>
            <a:endParaRPr b="0" i="0"/>
          </a:p>
          <a:p>
            <a:pPr marL="213839" indent="-211680">
              <a:defRPr spc="-1" sz="2000"/>
            </a:pPr>
          </a:p>
          <a:p>
            <a:pPr marL="213839" indent="-211680">
              <a:defRPr spc="-1" sz="2000"/>
            </a:pPr>
            <a:r>
              <a:t>Tv: Rambølls hovedkontor i Esbjerg. Den aluminiumsbelagte bygning er opført i beton, og er rigtig godt isoleret. Det er DGNB guld certificeret. Se mere om byggeriet her:  https://www.jv.dk/esbjerg/Baeredygtigt-byggeri-Ramboells-domicil-er-et-udstillingsvindue-for-baeredygtighed/artikel/2684628 </a:t>
            </a:r>
          </a:p>
          <a:p>
            <a:pPr marL="213839" indent="-211680">
              <a:defRPr spc="-1" sz="2000"/>
            </a:pPr>
          </a:p>
          <a:p>
            <a:pPr marL="213839" indent="-211680">
              <a:defRPr spc="-1" sz="2000"/>
            </a:pPr>
            <a:r>
              <a:t>Th: Træ er et af de mest bæredygtige byggematerialer, der optager CO2 under væksten og lagrer denne CO2 i bygningen – og som kan komposteres eller evt. brændes. Måske er der brugt kampesten til fundamentet og ler til at pudse væggene med indvendigt?</a:t>
            </a:r>
          </a:p>
          <a:p>
            <a:pPr marL="213839" indent="-211680">
              <a:defRPr spc="-1" sz="2000"/>
            </a:pPr>
          </a:p>
          <a:p>
            <a:pPr marL="213839" indent="-211680">
              <a:defRPr spc="-1" sz="2000"/>
            </a:pPr>
            <a:r>
              <a:t>Et byggeri skal selvfølgelig altid vurderes ud fra dets formål – og her kan disse to bygninger ikke sammenlignes. MEN disse to eksempler kan bruges til at tage en snak med eleverne om: Hvor kommer materialerne fra? Hvor meget energi er der brugt på at producere og udvinde dem? Kan materialerne genbruges? Er der brugt noget kemi? Hvordan mon indeklimaet er i de to bygninger? </a:t>
            </a:r>
          </a:p>
          <a:p>
            <a:pPr marL="213839" indent="-211680">
              <a:defRPr spc="-1" sz="20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6" name="Shape 1356"/>
          <p:cNvSpPr/>
          <p:nvPr>
            <p:ph type="sldImg"/>
          </p:nvPr>
        </p:nvSpPr>
        <p:spPr>
          <a:prstGeom prst="rect">
            <a:avLst/>
          </a:prstGeom>
        </p:spPr>
        <p:txBody>
          <a:bodyPr/>
          <a:lstStyle/>
          <a:p>
            <a:pPr/>
          </a:p>
        </p:txBody>
      </p:sp>
      <p:sp>
        <p:nvSpPr>
          <p:cNvPr id="1357" name="Shape 1357"/>
          <p:cNvSpPr/>
          <p:nvPr>
            <p:ph type="body" sz="quarter" idx="1"/>
          </p:nvPr>
        </p:nvSpPr>
        <p:spPr>
          <a:prstGeom prst="rect">
            <a:avLst/>
          </a:prstGeom>
        </p:spPr>
        <p:txBody>
          <a:bodyPr/>
          <a:lstStyle/>
          <a:p>
            <a:pPr marL="215640" indent="-215280">
              <a:defRPr spc="-1" sz="2500">
                <a:latin typeface="Work Sans ExtraBold"/>
                <a:ea typeface="Work Sans ExtraBold"/>
                <a:cs typeface="Work Sans ExtraBold"/>
                <a:sym typeface="Work Sans ExtraBold"/>
              </a:defRPr>
            </a:pPr>
            <a:r>
              <a:t>Vis denne korte introduktionsfilm om bæredygtigt byggeri</a:t>
            </a:r>
          </a:p>
          <a:p>
            <a:pPr marL="215640" indent="-215280">
              <a:defRPr spc="-1" sz="2500"/>
            </a:pPr>
          </a:p>
          <a:p>
            <a:pPr marL="215640" indent="-215280">
              <a:defRPr spc="-1" sz="2500">
                <a:latin typeface="Work Sans ExtraBold"/>
                <a:ea typeface="Work Sans ExtraBold"/>
                <a:cs typeface="Work Sans ExtraBold"/>
                <a:sym typeface="Work Sans ExtraBold"/>
              </a:defRPr>
            </a:pPr>
            <a:r>
              <a:t>Man kan også vælge at vise en anden film fra www.bæredygtigtbyggeri.dk eller fx en eller flere af disse:</a:t>
            </a:r>
          </a:p>
          <a:p>
            <a:pPr marL="215640" indent="-215280">
              <a:defRPr spc="-1" sz="2500"/>
            </a:pPr>
          </a:p>
          <a:p>
            <a:pPr marL="215640" indent="-215280">
              <a:defRPr spc="-1" sz="2500"/>
            </a:pPr>
            <a:r>
              <a:t>Bæredygtighed fortalt på en legoklodset måde: </a:t>
            </a:r>
            <a:r>
              <a:rPr sz="1400">
                <a:latin typeface="Avenir Book"/>
                <a:ea typeface="Avenir Book"/>
                <a:cs typeface="Avenir Book"/>
                <a:sym typeface="Avenir Book"/>
              </a:rPr>
              <a:t>https://youtu.be/py2v4Fje-Ss </a:t>
            </a:r>
            <a:endParaRPr sz="1400"/>
          </a:p>
          <a:p>
            <a:pPr marL="215640" indent="-215280">
              <a:spcBef>
                <a:spcPts val="1400"/>
              </a:spcBef>
              <a:defRPr spc="-1" sz="1400"/>
            </a:pPr>
          </a:p>
          <a:p>
            <a:pPr marL="215640" indent="-215280">
              <a:spcBef>
                <a:spcPts val="1400"/>
              </a:spcBef>
              <a:defRPr spc="-1" sz="1400">
                <a:latin typeface="Avenir Book"/>
                <a:ea typeface="Avenir Book"/>
                <a:cs typeface="Avenir Book"/>
                <a:sym typeface="Avenir Book"/>
              </a:defRPr>
            </a:pPr>
            <a:r>
              <a:t>En tegnefilm om træ: https://www.trae.dk/artikel/tegnefilm-er-du-ogsaa-traet</a:t>
            </a:r>
            <a:r>
              <a:rPr sz="1200"/>
              <a:t>/</a:t>
            </a:r>
            <a:endParaRPr spc="-1"/>
          </a:p>
          <a:p>
            <a:pPr marL="215640" indent="-215280">
              <a:defRPr spc="-1"/>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9" name="Shape 1369"/>
          <p:cNvSpPr/>
          <p:nvPr>
            <p:ph type="sldImg"/>
          </p:nvPr>
        </p:nvSpPr>
        <p:spPr>
          <a:prstGeom prst="rect">
            <a:avLst/>
          </a:prstGeom>
        </p:spPr>
        <p:txBody>
          <a:bodyPr/>
          <a:lstStyle/>
          <a:p>
            <a:pPr/>
          </a:p>
        </p:txBody>
      </p:sp>
      <p:sp>
        <p:nvSpPr>
          <p:cNvPr id="1370" name="Shape 1370"/>
          <p:cNvSpPr/>
          <p:nvPr>
            <p:ph type="body" sz="quarter" idx="1"/>
          </p:nvPr>
        </p:nvSpPr>
        <p:spPr>
          <a:prstGeom prst="rect">
            <a:avLst/>
          </a:prstGeom>
        </p:spPr>
        <p:txBody>
          <a:bodyPr/>
          <a:lstStyle/>
          <a:p>
            <a:pPr marL="213839" indent="-211680">
              <a:defRPr spc="-1" sz="2000"/>
            </a:pPr>
            <a:r>
              <a:t>Der er udviklet en række standarder for bæredygtigt byggeri, bl.a.: DGNB (Tyskland), BREEAM (England), LEED (USA), samt ’Cradle to cradle’ og svanemærket byggeri.</a:t>
            </a:r>
          </a:p>
          <a:p>
            <a:pPr marL="213839" indent="-211680">
              <a:defRPr spc="-1" sz="2000"/>
            </a:pPr>
          </a:p>
          <a:p>
            <a:pPr marL="213839" indent="-211680">
              <a:defRPr b="1" i="1" spc="-1" sz="2000"/>
            </a:pPr>
            <a:r>
              <a:t>Spørg eleverne</a:t>
            </a:r>
            <a:r>
              <a:rPr b="0" i="0"/>
              <a:t>: Har I mødt nogle af disse mærker før?</a:t>
            </a:r>
          </a:p>
          <a:p>
            <a:pPr marL="213839" indent="-211680">
              <a:defRPr spc="-1" sz="2000"/>
            </a:pPr>
          </a:p>
          <a:p>
            <a:pPr marL="213839" indent="-211680">
              <a:defRPr spc="-1" sz="2000"/>
            </a:pPr>
            <a:r>
              <a:t>Man skal være opmærksom på, at disse standarder er udviklet med forskellige målsætninger, og man kan med fordel opdatere sig på det præcise indhold, inden man tillægger det betydning, hvorvidt et byggeri eller et byggemateriale er certificeret. Der kan også være 100 % bæredygtige produkter på markedet, som ikke har nogen certificeringer, og som man går glip af, hvis der kun holdes udkig efter certificeringer.</a:t>
            </a:r>
          </a:p>
          <a:p>
            <a:pPr marL="213839" indent="-211680">
              <a:defRPr spc="-1" sz="2000"/>
            </a:pPr>
          </a:p>
          <a:p>
            <a:pPr marL="213839" indent="-211680">
              <a:defRPr spc="-1" sz="2000"/>
            </a:pPr>
            <a:r>
              <a:t>DGNB er udviklet som en dansk udgave af den tyske DGNB standard. DGNB har fokus på bæredygtighed og totaløkonomi – og altså ikke kun på miljø. Denne certificering har samtidig fokus på at fremme innovation, og er udviklet til certificering af forskellige typer byggeri, fx skoler og hospitaler, samt for byområder. Desværre vægter miljøforhold lavt i forhold til en samlet score. Landsforeningen Økologisk Byggeri har således påpeget, at man derfor ikke kan være sikker på, at certificeret bæredygtigt byggeri reelt er miljømæssigt bæredygtigt.</a:t>
            </a:r>
          </a:p>
          <a:p>
            <a:pPr marL="213839" indent="-211680">
              <a:defRPr spc="-1" sz="2000"/>
            </a:pPr>
          </a:p>
          <a:p>
            <a:pPr marL="213839" indent="-211680">
              <a:defRPr spc="-1" sz="2000"/>
            </a:pPr>
            <a:r>
              <a:t>Bæredygtigt byggeri er rigtig mange forskellige ting. Temaer, der kan vægtes i f.t. et byggeris miljømæssige bæredygtighed, er fx CO2, energi, indeklima, livscyklusvurdering, materialeforbrug, holdbarhed osv. Alt for ofte ser man projekter, der beskrives som bæredygtige, men som “kun” er gået i dybden med at forbedre sig på et område, fx genbrug, indeklima osv. I dette forløb vil I blive præsenteret for en række konkrete materialer og konstruktioner, men der er ikke bestemte produkter eller en bestemt mærkningsordning, der bliver anbefalet. </a:t>
            </a:r>
          </a:p>
          <a:p>
            <a:pPr marL="213839" indent="-211680">
              <a:defRPr spc="-1" sz="2000"/>
            </a:pPr>
          </a:p>
          <a:p>
            <a:pPr marL="213839" indent="-211680">
              <a:defRPr spc="-1" sz="2000"/>
            </a:pPr>
            <a:r>
              <a:t>Det er vigtigt ikke at stirre sig blind på enkelte faktorer, men at forsøge at nå hele vejen rundt. Men det er ofte også meget svært at have alt med, og man kan ofte komme ud i situationer, hvor man bliver nødt til at gå på kompromis med det ene eller det andet. Det kan fx være svært at skaffe et produkt, hvis man kun skal have det i en lille mængde. Eller det kan være svært at finde ud hvilken maling ens køkkenlåger er blevet malet med.</a:t>
            </a:r>
          </a:p>
          <a:p>
            <a:pPr marL="213839" indent="-211680">
              <a:defRPr spc="-1" sz="2000"/>
            </a:pPr>
          </a:p>
          <a:p>
            <a:pPr marL="213839" indent="-211680">
              <a:defRPr b="1" i="1" spc="-1" sz="2000"/>
            </a:pPr>
            <a:r>
              <a:t>OPGAVE</a:t>
            </a:r>
            <a:r>
              <a:rPr b="0" i="0"/>
              <a:t>: Hvis der er tid: Lav denne opgave om certificeringer: Alle grupper skal vælge en certificering og får en halv time til at søge information om den ud fra 5-fingerreglen. Alle grupper står på en række med deres skilt med et printet logo på. Derefter siger underviseren: “Tag et skridt frem hvis”:</a:t>
            </a:r>
            <a:endParaRPr b="0" i="0"/>
          </a:p>
          <a:p>
            <a:pPr marL="213839" indent="-211680">
              <a:defRPr spc="-1" sz="2000"/>
            </a:pPr>
            <a:r>
              <a:t>	</a:t>
            </a:r>
          </a:p>
          <a:p>
            <a:pPr marL="213839" indent="-211680">
              <a:defRPr spc="-1" sz="2000"/>
            </a:pPr>
            <a:r>
              <a:t>	Jeres certificering har begrænsning på CO2</a:t>
            </a:r>
          </a:p>
          <a:p>
            <a:pPr marL="213839" indent="-211680">
              <a:defRPr spc="-1" sz="2000"/>
            </a:pPr>
            <a:r>
              <a:t>	Der er begrænsning på transport</a:t>
            </a:r>
          </a:p>
          <a:p>
            <a:pPr marL="213839" indent="-211680">
              <a:defRPr spc="-1" sz="2000"/>
            </a:pPr>
            <a:r>
              <a:t>	Opretholdelse af biodiversitet ved udvinding</a:t>
            </a:r>
          </a:p>
          <a:p>
            <a:pPr marL="213839" indent="-211680">
              <a:defRPr spc="-1" sz="2000"/>
            </a:pPr>
            <a:r>
              <a:t>	Minimal udvinding af ressourcer</a:t>
            </a:r>
          </a:p>
          <a:p>
            <a:pPr marL="213839" indent="-211680">
              <a:defRPr spc="-1" sz="2000"/>
            </a:pPr>
            <a:r>
              <a:t>	Tager højde for genbrug af byggematerialerne</a:t>
            </a:r>
          </a:p>
          <a:p>
            <a:pPr marL="213839" indent="-211680">
              <a:defRPr spc="-1" sz="2000"/>
            </a:pPr>
            <a:r>
              <a:t>	Tager højde for affaldssortering af materialer ved nedrivning</a:t>
            </a:r>
          </a:p>
          <a:p>
            <a:pPr marL="213839" indent="-211680">
              <a:defRPr spc="-1" sz="2000"/>
            </a:pPr>
            <a:r>
              <a:t>	Tager højde for indeklima, ventilation, afgasning</a:t>
            </a:r>
          </a:p>
          <a:p>
            <a:pPr marL="213839" indent="-211680">
              <a:defRPr spc="-1" sz="2000"/>
            </a:pPr>
            <a:r>
              <a:t>	Tager hensyn til sociale forhold</a:t>
            </a:r>
          </a:p>
          <a:p>
            <a:pPr marL="213839" indent="-211680">
              <a:defRPr spc="-1" sz="2000"/>
            </a:pPr>
          </a:p>
          <a:p>
            <a:pPr marL="213839" indent="-211680">
              <a:defRPr spc="-1" sz="2000"/>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1" name="Shape 1381"/>
          <p:cNvSpPr/>
          <p:nvPr>
            <p:ph type="sldImg"/>
          </p:nvPr>
        </p:nvSpPr>
        <p:spPr>
          <a:prstGeom prst="rect">
            <a:avLst/>
          </a:prstGeom>
        </p:spPr>
        <p:txBody>
          <a:bodyPr/>
          <a:lstStyle/>
          <a:p>
            <a:pPr/>
          </a:p>
        </p:txBody>
      </p:sp>
      <p:sp>
        <p:nvSpPr>
          <p:cNvPr id="1382" name="Shape 1382"/>
          <p:cNvSpPr/>
          <p:nvPr>
            <p:ph type="body" sz="quarter" idx="1"/>
          </p:nvPr>
        </p:nvSpPr>
        <p:spPr>
          <a:prstGeom prst="rect">
            <a:avLst/>
          </a:prstGeom>
        </p:spPr>
        <p:txBody>
          <a:bodyPr/>
          <a:lstStyle/>
          <a:p>
            <a:pPr marL="215999" indent="-215999">
              <a:defRPr spc="-1" sz="2000"/>
            </a:pPr>
            <a:r>
              <a:t>Man siger at bæredygtighed skal gå på tre ben. Dette kan illustreres ved en trehjulet cykel – hvis det ene hjul ikke kører – så kører cyklen ikke. Altså: alle tre aspekter er vigtige, hvis vi vil sikre en langsigtet bæredygtig udvikling. </a:t>
            </a:r>
          </a:p>
          <a:p>
            <a:pPr marL="215999" indent="-215999">
              <a:defRPr spc="-1" sz="2000"/>
            </a:pPr>
          </a:p>
          <a:p>
            <a:pPr marL="215999" indent="-215999">
              <a:defRPr spc="-1" sz="2000"/>
            </a:pPr>
            <a:r>
              <a:t>Miljømæssig bæredygtighed handler om at opfylde nutidige og fremtidige generationers behov for ressourcer og tjenester uden at skade naturen og miljøet. Vi skal passe godt på de økosystemer, der genererer ressourcer, og på biodiversiteten generelt.</a:t>
            </a:r>
          </a:p>
          <a:p>
            <a:pPr marL="215999" indent="-215999">
              <a:defRPr spc="-1" sz="2000"/>
            </a:pPr>
          </a:p>
          <a:p>
            <a:pPr marL="215999" indent="-215999">
              <a:defRPr spc="-1" sz="2000"/>
            </a:pPr>
            <a:r>
              <a:t>Social bæredygtighed handler om at sikre social retfærdighed, fx at alle skal have lige mulighed for at komme i arbejde og deltage i en fælles hverdag, at skabe et arbejdsmiljø, hvor alle føler sig velkomne, og at sikre gode mødesteder i byrummet som ramme for et godt socialt liv. </a:t>
            </a:r>
          </a:p>
          <a:p>
            <a:pPr marL="215999" indent="-215999">
              <a:defRPr spc="-1" sz="2000"/>
            </a:pPr>
          </a:p>
          <a:p>
            <a:pPr marL="215999" indent="-215999">
              <a:defRPr spc="-1" sz="2000"/>
            </a:pPr>
            <a:r>
              <a:t>Økonomisk bæredygtighed handler om at have styr på økonomien – også på længere sigt. Det er ofte en god idé at tænke økonomi for anlæg og drift over en vis årrække sammen. Det nytter ikke meget at vælge materialer, der er billige i anlægsfasen, hvis de kræver meget vedligeholdelse eller hurtig udskiftning. Det handler også om kvalitet, fx af vinduer, trægulve, overfladebehandling osv.</a:t>
            </a:r>
          </a:p>
          <a:p>
            <a:pPr marL="215999" indent="-215999">
              <a:defRPr spc="-1" sz="2000"/>
            </a:pPr>
          </a:p>
          <a:p>
            <a:pPr marL="215999" indent="-215999">
              <a:defRPr spc="-1" sz="2000"/>
            </a:pPr>
            <a:r>
              <a:t>Hvis man bytter lidt rundt på rækkefølgen: Sociale – økonomiske – miljømæssige aspekter – kan man også kalde det for SØM principperne </a:t>
            </a:r>
            <a:r>
              <a:rPr sz="1800">
                <a:latin typeface="Rockwell"/>
                <a:ea typeface="Rockwell"/>
                <a:cs typeface="Rockwell"/>
                <a:sym typeface="Rockwell"/>
              </a:rPr>
              <a:t>😊</a:t>
            </a:r>
            <a:endParaRPr sz="1800"/>
          </a:p>
          <a:p>
            <a:pPr marL="215999" indent="-215999">
              <a:defRPr spc="-1" sz="1800"/>
            </a:pPr>
          </a:p>
          <a:p>
            <a:pPr marL="215999" indent="-215999">
              <a:defRPr i="1" spc="-1" sz="1800">
                <a:latin typeface="Rockwell Bold"/>
                <a:ea typeface="Rockwell Bold"/>
                <a:cs typeface="Rockwell Bold"/>
                <a:sym typeface="Rockwell Bold"/>
              </a:defRPr>
            </a:pPr>
            <a:r>
              <a:t>Spørg eleverne</a:t>
            </a:r>
            <a:r>
              <a:rPr i="0">
                <a:latin typeface="Rockwell"/>
                <a:ea typeface="Rockwell"/>
                <a:cs typeface="Rockwell"/>
                <a:sym typeface="Rockwell"/>
              </a:rPr>
              <a:t>: Hvordan tænker I man kan veje sociale, økonomiske og miljømæssige hensyn op mod hinanden når man vælger byggematerialer og designer byggeri?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8" name="Shape 1388"/>
          <p:cNvSpPr/>
          <p:nvPr>
            <p:ph type="sldImg"/>
          </p:nvPr>
        </p:nvSpPr>
        <p:spPr>
          <a:prstGeom prst="rect">
            <a:avLst/>
          </a:prstGeom>
        </p:spPr>
        <p:txBody>
          <a:bodyPr/>
          <a:lstStyle/>
          <a:p>
            <a:pPr/>
          </a:p>
        </p:txBody>
      </p:sp>
      <p:sp>
        <p:nvSpPr>
          <p:cNvPr id="1389" name="Shape 1389"/>
          <p:cNvSpPr/>
          <p:nvPr>
            <p:ph type="body" sz="quarter" idx="1"/>
          </p:nvPr>
        </p:nvSpPr>
        <p:spPr>
          <a:prstGeom prst="rect">
            <a:avLst/>
          </a:prstGeom>
        </p:spPr>
        <p:txBody>
          <a:bodyPr/>
          <a:lstStyle/>
          <a:p>
            <a:pPr marL="213839" indent="-211680">
              <a:defRPr spc="-1" sz="2000"/>
            </a:pPr>
            <a:r>
              <a:t>I dette undervisningsforløb har vi grupperet emnerne i fem – og formuleret en 5-finger regel for bæredygtigt byggeri:</a:t>
            </a:r>
          </a:p>
          <a:p>
            <a:pPr marL="213839" indent="-211680">
              <a:defRPr spc="-1" sz="2000"/>
            </a:pPr>
          </a:p>
          <a:p>
            <a:pPr marL="213839" indent="-211680">
              <a:defRPr spc="-1" sz="2000"/>
            </a:pPr>
            <a:r>
              <a:t>Lokal PRODUKTION - Skånsom råstofudvinding. Kort transport. Fornybare materialer, der produceres lokalt og med mindst mulig forurening, energi og ressourceforbrug. </a:t>
            </a:r>
          </a:p>
          <a:p>
            <a:pPr marL="213839" indent="-211680">
              <a:defRPr spc="-1" sz="2000"/>
            </a:pPr>
          </a:p>
          <a:p>
            <a:pPr marL="213839" indent="-211680">
              <a:defRPr spc="-1" sz="2000"/>
            </a:pPr>
            <a:r>
              <a:t>Lang LEVETID - Holdbarhed og vedligehold. Mulighed for udskiftning og renovering af enkelte dele. Konstruktiv beskyttelse af facader.</a:t>
            </a:r>
          </a:p>
          <a:p>
            <a:pPr marL="213839" indent="-211680">
              <a:defRPr spc="-1" sz="2000"/>
            </a:pPr>
          </a:p>
          <a:p>
            <a:pPr marL="213839" indent="-211680">
              <a:defRPr spc="-1" sz="2000"/>
            </a:pPr>
            <a:r>
              <a:t>Fornuftigt GENBRUG -  Minimer affald. Meningsfuld genanvendelse af materialer. Byg nyt med øje for genbrug / cirkulær økonomi.</a:t>
            </a:r>
          </a:p>
          <a:p>
            <a:pPr marL="213839" indent="-211680">
              <a:defRPr spc="-1" sz="2000"/>
            </a:pPr>
          </a:p>
          <a:p>
            <a:pPr marL="213839" indent="-211680">
              <a:defRPr spc="-1" sz="2000"/>
            </a:pPr>
            <a:r>
              <a:t>Godt INDEKLIMA - Undgå skadelig kemi og byg diffusionsåbent.</a:t>
            </a:r>
          </a:p>
          <a:p>
            <a:pPr marL="213839" indent="-211680">
              <a:defRPr spc="-1" sz="2000"/>
            </a:pPr>
          </a:p>
          <a:p>
            <a:pPr marL="213839" indent="-211680">
              <a:defRPr spc="-1" sz="2000"/>
            </a:pPr>
            <a:r>
              <a:t>Klogt DESIGN - tag højde for placering, lavt ressourceforbrug i drift, foranderlighed, termisk masse, æstetik. </a:t>
            </a:r>
            <a:r>
              <a:rPr>
                <a:solidFill>
                  <a:srgbClr val="00B050"/>
                </a:solidFill>
              </a:rPr>
              <a:t>Mulighed for genanvendelse af byggematerialer skal tænkes ind i designfasen – fx mulighed for adskillelse, brug af kalkmørtel frem for cementmørtel, naturmaling eller kalk frem for plastikmaling osv.</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5" name="Shape 1395"/>
          <p:cNvSpPr/>
          <p:nvPr>
            <p:ph type="sldImg"/>
          </p:nvPr>
        </p:nvSpPr>
        <p:spPr>
          <a:prstGeom prst="rect">
            <a:avLst/>
          </a:prstGeom>
        </p:spPr>
        <p:txBody>
          <a:bodyPr/>
          <a:lstStyle/>
          <a:p>
            <a:pPr/>
          </a:p>
        </p:txBody>
      </p:sp>
      <p:sp>
        <p:nvSpPr>
          <p:cNvPr id="1396" name="Shape 1396"/>
          <p:cNvSpPr/>
          <p:nvPr>
            <p:ph type="body" sz="quarter" idx="1"/>
          </p:nvPr>
        </p:nvSpPr>
        <p:spPr>
          <a:prstGeom prst="rect">
            <a:avLst/>
          </a:prstGeom>
        </p:spPr>
        <p:txBody>
          <a:bodyPr/>
          <a:lstStyle/>
          <a:p>
            <a:pPr marL="213839" indent="-211680">
              <a:defRPr spc="-1" sz="2000"/>
            </a:pPr>
            <a:r>
              <a:t>Eksempler: træfiberisolering og ubrændte lersten. </a:t>
            </a:r>
          </a:p>
          <a:p>
            <a:pPr marL="213839" indent="-211680">
              <a:defRPr spc="-1" sz="2000"/>
            </a:pPr>
          </a:p>
          <a:p>
            <a:pPr marL="213839" indent="-211680">
              <a:defRPr spc="-1" sz="2000"/>
            </a:pPr>
            <a:r>
              <a:t>Træfiberisolering produceres af træflis, der er den mindst værdifulde del af træet, den bedste del bliver til byggematerialer. Derved udnyttes træressourcerne godt. </a:t>
            </a:r>
          </a:p>
          <a:p>
            <a:pPr marL="213839" indent="-211680">
              <a:defRPr spc="-1" sz="2000"/>
            </a:pPr>
          </a:p>
          <a:p>
            <a:pPr marL="213839" indent="-211680">
              <a:defRPr spc="-1" sz="2000"/>
            </a:pPr>
            <a:r>
              <a:t>Ubrændte lersten produceres af lokal moræneler, der komprimeres under højt tryk. De ubrændte sten har et energiforbrug på ca. 1/7 af en brændt mursten. Lersten kan ved nedrivning recirkuleres direkte til jord igen. De komprimerede ubrændte lersten bidrager til et godt indeklima, da de er gode til at optage og afgive fugt og varme.</a:t>
            </a:r>
          </a:p>
          <a:p>
            <a:pPr marL="213839" indent="-211680">
              <a:defRPr spc="-1" sz="2000"/>
            </a:pPr>
          </a:p>
          <a:p>
            <a:pPr marL="213839" indent="-211680">
              <a:defRPr spc="-1" sz="2000"/>
            </a:pPr>
            <a:r>
              <a:t>Begræns transport ved i høj grad at bruge lokale materialer. Transport med skib er dog væsentligt mindre klimabelastende pr. km end transport med fx lastbil, så også her kan der være brug for en konkret vurdering.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3" name="Shape 1403"/>
          <p:cNvSpPr/>
          <p:nvPr>
            <p:ph type="sldImg"/>
          </p:nvPr>
        </p:nvSpPr>
        <p:spPr>
          <a:prstGeom prst="rect">
            <a:avLst/>
          </a:prstGeom>
        </p:spPr>
        <p:txBody>
          <a:bodyPr/>
          <a:lstStyle/>
          <a:p>
            <a:pPr/>
          </a:p>
        </p:txBody>
      </p:sp>
      <p:sp>
        <p:nvSpPr>
          <p:cNvPr id="1404" name="Shape 1404"/>
          <p:cNvSpPr/>
          <p:nvPr>
            <p:ph type="body" sz="quarter" idx="1"/>
          </p:nvPr>
        </p:nvSpPr>
        <p:spPr>
          <a:prstGeom prst="rect">
            <a:avLst/>
          </a:prstGeom>
        </p:spPr>
        <p:txBody>
          <a:bodyPr/>
          <a:lstStyle/>
          <a:p>
            <a:pPr marL="213839" indent="-211680">
              <a:defRPr spc="-1" sz="2000"/>
            </a:pPr>
            <a:r>
              <a:t>Eksempel: Tag med udhæng. Et godt tagudhæng kan sikre mod overophedning og beskytte træfacaden.</a:t>
            </a:r>
          </a:p>
          <a:p>
            <a:pPr marL="213839" indent="-211680">
              <a:defRPr spc="-1" sz="2000"/>
            </a:pPr>
            <a:r>
              <a:t>Brug konstruktiv træbeskyttelse som fx drypnæser, dækbrædder der beskytter endetræet, og at undgå "vandfælder", hvor vand opsamles i stedet for at løbe væk. </a:t>
            </a:r>
          </a:p>
          <a:p>
            <a:pPr marL="213839" indent="-211680">
              <a:defRPr spc="-1" sz="2000"/>
            </a:pPr>
          </a:p>
          <a:p>
            <a:pPr marL="213839" indent="-211680">
              <a:defRPr b="1" i="1" spc="-1" sz="2000"/>
            </a:pPr>
            <a:r>
              <a:t>Spørg eleverne</a:t>
            </a:r>
            <a:r>
              <a:rPr b="0" i="0"/>
              <a:t>: Kender I andre eksempler på konstruktiv beskyttelse?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5"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96" name="Body Level One…"/>
          <p:cNvSpPr txBox="1"/>
          <p:nvPr>
            <p:ph type="body" sz="half" idx="1"/>
          </p:nvPr>
        </p:nvSpPr>
        <p:spPr>
          <a:xfrm>
            <a:off x="457200" y="1203480"/>
            <a:ext cx="8229241"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PlaceHolder 3"/>
          <p:cNvSpPr/>
          <p:nvPr>
            <p:ph type="body" sz="half" idx="21"/>
          </p:nvPr>
        </p:nvSpPr>
        <p:spPr>
          <a:xfrm>
            <a:off x="457199" y="2761919"/>
            <a:ext cx="8229242" cy="1422722"/>
          </a:xfrm>
          <a:prstGeom prst="rect">
            <a:avLst/>
          </a:prstGeom>
        </p:spPr>
        <p:txBody>
          <a:bodyPr/>
          <a:lstStyle/>
          <a:p>
            <a:pPr>
              <a:defRPr spc="-100"/>
            </a:pP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99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9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9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9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00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01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02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2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2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2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10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03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3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3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3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0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104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4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4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4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0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105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5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5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0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6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6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6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6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6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0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07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7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07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08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10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0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05"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06"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0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09" name="PlaceHolder 5"/>
          <p:cNvSpPr/>
          <p:nvPr>
            <p:ph type="body" sz="quarter" idx="21"/>
          </p:nvPr>
        </p:nvSpPr>
        <p:spPr>
          <a:xfrm>
            <a:off x="4674239" y="2761919"/>
            <a:ext cx="4015800" cy="1422722"/>
          </a:xfrm>
          <a:prstGeom prst="rect">
            <a:avLst/>
          </a:prstGeom>
        </p:spPr>
        <p:txBody>
          <a:bodyPr/>
          <a:lstStyle/>
          <a:p>
            <a:pPr>
              <a:defRPr spc="-100"/>
            </a:pP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09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09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10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0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11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1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1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1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2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13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14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4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4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4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1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15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5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5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5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116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6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6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6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1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117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7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7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1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18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8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8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8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18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1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7"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18" name="Body Level One…"/>
          <p:cNvSpPr txBox="1"/>
          <p:nvPr>
            <p:ph type="body" sz="quarter" idx="1"/>
          </p:nvPr>
        </p:nvSpPr>
        <p:spPr>
          <a:xfrm>
            <a:off x="457200" y="1203480"/>
            <a:ext cx="2649601"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123" name="PlaceHolder 7"/>
          <p:cNvSpPr/>
          <p:nvPr>
            <p:ph type="body" sz="quarter" idx="21"/>
          </p:nvPr>
        </p:nvSpPr>
        <p:spPr>
          <a:xfrm>
            <a:off x="6022080" y="2761919"/>
            <a:ext cx="2649601" cy="1422722"/>
          </a:xfrm>
          <a:prstGeom prst="rect">
            <a:avLst/>
          </a:prstGeom>
        </p:spPr>
        <p:txBody>
          <a:bodyPr/>
          <a:lstStyle/>
          <a:p>
            <a:pPr>
              <a:defRPr spc="-100"/>
            </a:pP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19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19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19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20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12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2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1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1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22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28" name="Body Level One…"/>
          <p:cNvSpPr txBox="1"/>
          <p:nvPr>
            <p:ph type="body" idx="1"/>
          </p:nvPr>
        </p:nvSpPr>
        <p:spPr>
          <a:xfrm>
            <a:off x="457200" y="1203480"/>
            <a:ext cx="8229241" cy="298296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23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37" name="Body Level One…"/>
          <p:cNvSpPr txBox="1"/>
          <p:nvPr>
            <p:ph type="body" sz="half" idx="1"/>
          </p:nvPr>
        </p:nvSpPr>
        <p:spPr>
          <a:xfrm>
            <a:off x="457200" y="1203480"/>
            <a:ext cx="4015800" cy="298296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38" name="PlaceHolder 3"/>
          <p:cNvSpPr/>
          <p:nvPr>
            <p:ph type="body" sz="half" idx="21"/>
          </p:nvPr>
        </p:nvSpPr>
        <p:spPr>
          <a:xfrm>
            <a:off x="4674239" y="1203480"/>
            <a:ext cx="4015800" cy="2982961"/>
          </a:xfrm>
          <a:prstGeom prst="rect">
            <a:avLst/>
          </a:prstGeom>
        </p:spPr>
        <p:txBody>
          <a:bodyPr anchor="b"/>
          <a:lstStyle/>
          <a:p>
            <a:pPr marL="228600" indent="-228600">
              <a:spcBef>
                <a:spcPts val="1000"/>
              </a:spcBef>
              <a:buClrTx/>
              <a:buSzPct val="100000"/>
              <a:buFont typeface="Arial"/>
              <a:buChar char="•"/>
              <a:defRPr spc="0"/>
            </a:pPr>
          </a:p>
        </p:txBody>
      </p:sp>
      <p:sp>
        <p:nvSpPr>
          <p:cNvPr id="12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24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25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26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63" name="Body Level One…"/>
          <p:cNvSpPr txBox="1"/>
          <p:nvPr>
            <p:ph type="body" sz="quarter" idx="1"/>
          </p:nvPr>
        </p:nvSpPr>
        <p:spPr>
          <a:xfrm>
            <a:off x="457200" y="1203480"/>
            <a:ext cx="4015800" cy="142272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64" name="PlaceHolder 3"/>
          <p:cNvSpPr/>
          <p:nvPr/>
        </p:nvSpPr>
        <p:spPr>
          <a:xfrm>
            <a:off x="4674239" y="1203480"/>
            <a:ext cx="4015800" cy="298296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65" name="PlaceHolder 4"/>
          <p:cNvSpPr/>
          <p:nvPr>
            <p:ph type="body" sz="quarter" idx="21"/>
          </p:nvPr>
        </p:nvSpPr>
        <p:spPr>
          <a:xfrm>
            <a:off x="457199" y="2761919"/>
            <a:ext cx="4015801" cy="1422722"/>
          </a:xfrm>
          <a:prstGeom prst="rect">
            <a:avLst/>
          </a:prstGeom>
        </p:spPr>
        <p:txBody>
          <a:bodyPr anchor="b"/>
          <a:lstStyle/>
          <a:p>
            <a:pPr marL="228600" indent="-228600">
              <a:spcBef>
                <a:spcPts val="1000"/>
              </a:spcBef>
              <a:buClrTx/>
              <a:buSzPct val="100000"/>
              <a:buFont typeface="Arial"/>
              <a:buChar char="•"/>
              <a:defRPr spc="0"/>
            </a:pPr>
          </a:p>
        </p:txBody>
      </p:sp>
      <p:sp>
        <p:nvSpPr>
          <p:cNvPr id="12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27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74" name="Body Level One…"/>
          <p:cNvSpPr txBox="1"/>
          <p:nvPr>
            <p:ph type="body" sz="half" idx="1"/>
          </p:nvPr>
        </p:nvSpPr>
        <p:spPr>
          <a:xfrm>
            <a:off x="457200" y="1203480"/>
            <a:ext cx="4015800" cy="298296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75" name="PlaceHolder 3"/>
          <p:cNvSpPr/>
          <p:nvPr/>
        </p:nvSpPr>
        <p:spPr>
          <a:xfrm>
            <a:off x="4674239" y="1203480"/>
            <a:ext cx="4015800" cy="14227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76" name="PlaceHolder 4"/>
          <p:cNvSpPr/>
          <p:nvPr>
            <p:ph type="body" sz="quarter" idx="21"/>
          </p:nvPr>
        </p:nvSpPr>
        <p:spPr>
          <a:xfrm>
            <a:off x="4674239" y="2761919"/>
            <a:ext cx="4015800" cy="1422722"/>
          </a:xfrm>
          <a:prstGeom prst="rect">
            <a:avLst/>
          </a:prstGeom>
        </p:spPr>
        <p:txBody>
          <a:bodyPr anchor="b"/>
          <a:lstStyle/>
          <a:p>
            <a:pPr marL="228600" indent="-228600">
              <a:spcBef>
                <a:spcPts val="1000"/>
              </a:spcBef>
              <a:buClrTx/>
              <a:buSzPct val="100000"/>
              <a:buFont typeface="Arial"/>
              <a:buChar char="•"/>
              <a:defRPr spc="0"/>
            </a:pPr>
          </a:p>
        </p:txBody>
      </p:sp>
      <p:sp>
        <p:nvSpPr>
          <p:cNvPr id="12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128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85" name="Body Level One…"/>
          <p:cNvSpPr txBox="1"/>
          <p:nvPr>
            <p:ph type="body" sz="quarter" idx="1"/>
          </p:nvPr>
        </p:nvSpPr>
        <p:spPr>
          <a:xfrm>
            <a:off x="457200" y="1203480"/>
            <a:ext cx="4015800" cy="142272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86" name="PlaceHolder 3"/>
          <p:cNvSpPr/>
          <p:nvPr/>
        </p:nvSpPr>
        <p:spPr>
          <a:xfrm>
            <a:off x="4674239" y="1203480"/>
            <a:ext cx="4015800" cy="14227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287" name="PlaceHolder 4"/>
          <p:cNvSpPr/>
          <p:nvPr>
            <p:ph type="body" sz="half" idx="21"/>
          </p:nvPr>
        </p:nvSpPr>
        <p:spPr>
          <a:xfrm>
            <a:off x="457199" y="2761919"/>
            <a:ext cx="8229242" cy="1422722"/>
          </a:xfrm>
          <a:prstGeom prst="rect">
            <a:avLst/>
          </a:prstGeom>
        </p:spPr>
        <p:txBody>
          <a:bodyPr anchor="b"/>
          <a:lstStyle/>
          <a:p>
            <a:pPr marL="228600" indent="-228600">
              <a:spcBef>
                <a:spcPts val="1000"/>
              </a:spcBef>
              <a:buClrTx/>
              <a:buSzPct val="100000"/>
              <a:buFont typeface="Arial"/>
              <a:buChar char="•"/>
              <a:defRPr spc="0"/>
            </a:pPr>
          </a:p>
        </p:txBody>
      </p:sp>
      <p:sp>
        <p:nvSpPr>
          <p:cNvPr id="12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129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296" name="Body Level One…"/>
          <p:cNvSpPr txBox="1"/>
          <p:nvPr>
            <p:ph type="body" sz="half" idx="1"/>
          </p:nvPr>
        </p:nvSpPr>
        <p:spPr>
          <a:xfrm>
            <a:off x="457200" y="1203480"/>
            <a:ext cx="8229241" cy="142272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297" name="PlaceHolder 3"/>
          <p:cNvSpPr/>
          <p:nvPr>
            <p:ph type="body" sz="half" idx="21"/>
          </p:nvPr>
        </p:nvSpPr>
        <p:spPr>
          <a:xfrm>
            <a:off x="457199" y="2761919"/>
            <a:ext cx="8229242" cy="1422722"/>
          </a:xfrm>
          <a:prstGeom prst="rect">
            <a:avLst/>
          </a:prstGeom>
        </p:spPr>
        <p:txBody>
          <a:bodyPr anchor="b"/>
          <a:lstStyle/>
          <a:p>
            <a:pPr marL="228600" indent="-228600">
              <a:spcBef>
                <a:spcPts val="1000"/>
              </a:spcBef>
              <a:buClrTx/>
              <a:buSzPct val="100000"/>
              <a:buFont typeface="Arial"/>
              <a:buChar char="•"/>
              <a:defRPr spc="0"/>
            </a:pPr>
          </a:p>
        </p:txBody>
      </p:sp>
      <p:sp>
        <p:nvSpPr>
          <p:cNvPr id="12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130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306" name="Body Level One…"/>
          <p:cNvSpPr txBox="1"/>
          <p:nvPr>
            <p:ph type="body" sz="quarter" idx="1"/>
          </p:nvPr>
        </p:nvSpPr>
        <p:spPr>
          <a:xfrm>
            <a:off x="457200" y="1203480"/>
            <a:ext cx="4015800" cy="142272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307" name="PlaceHolder 3"/>
          <p:cNvSpPr/>
          <p:nvPr/>
        </p:nvSpPr>
        <p:spPr>
          <a:xfrm>
            <a:off x="4674239" y="1203480"/>
            <a:ext cx="4015800" cy="14227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308" name="PlaceHolder 4"/>
          <p:cNvSpPr/>
          <p:nvPr/>
        </p:nvSpPr>
        <p:spPr>
          <a:xfrm>
            <a:off x="457199" y="2761919"/>
            <a:ext cx="4015801" cy="1422722"/>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309" name="PlaceHolder 5"/>
          <p:cNvSpPr/>
          <p:nvPr>
            <p:ph type="body" sz="quarter" idx="21"/>
          </p:nvPr>
        </p:nvSpPr>
        <p:spPr>
          <a:xfrm>
            <a:off x="4674239" y="2761919"/>
            <a:ext cx="4015800" cy="1422722"/>
          </a:xfrm>
          <a:prstGeom prst="rect">
            <a:avLst/>
          </a:prstGeom>
        </p:spPr>
        <p:txBody>
          <a:bodyPr anchor="b"/>
          <a:lstStyle/>
          <a:p>
            <a:pPr marL="228600" indent="-228600">
              <a:spcBef>
                <a:spcPts val="1000"/>
              </a:spcBef>
              <a:buClrTx/>
              <a:buSzPct val="100000"/>
              <a:buFont typeface="Arial"/>
              <a:buChar char="•"/>
              <a:defRPr spc="0"/>
            </a:pPr>
          </a:p>
        </p:txBody>
      </p:sp>
      <p:sp>
        <p:nvSpPr>
          <p:cNvPr id="13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131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318" name="Body Level One…"/>
          <p:cNvSpPr txBox="1"/>
          <p:nvPr>
            <p:ph type="body" sz="quarter" idx="1"/>
          </p:nvPr>
        </p:nvSpPr>
        <p:spPr>
          <a:xfrm>
            <a:off x="457200" y="1203480"/>
            <a:ext cx="2649601" cy="1422721"/>
          </a:xfrm>
          <a:prstGeom prst="rect">
            <a:avLst/>
          </a:prstGeom>
        </p:spPr>
        <p:txBody>
          <a:bodyPr anchor="b"/>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319" name="PlaceHolder 3"/>
          <p:cNvSpPr/>
          <p:nvPr/>
        </p:nvSpPr>
        <p:spPr>
          <a:xfrm>
            <a:off x="3239640" y="1203480"/>
            <a:ext cx="2649601" cy="14227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320" name="PlaceHolder 4"/>
          <p:cNvSpPr/>
          <p:nvPr/>
        </p:nvSpPr>
        <p:spPr>
          <a:xfrm>
            <a:off x="6022080" y="1203480"/>
            <a:ext cx="2649601" cy="1422721"/>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321" name="PlaceHolder 5"/>
          <p:cNvSpPr/>
          <p:nvPr/>
        </p:nvSpPr>
        <p:spPr>
          <a:xfrm>
            <a:off x="457199" y="2761919"/>
            <a:ext cx="2649602" cy="1422722"/>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322" name="PlaceHolder 6"/>
          <p:cNvSpPr/>
          <p:nvPr/>
        </p:nvSpPr>
        <p:spPr>
          <a:xfrm>
            <a:off x="3239640" y="2761919"/>
            <a:ext cx="2649601" cy="1422722"/>
          </a:xfrm>
          <a:prstGeom prst="rect">
            <a:avLst/>
          </a:prstGeom>
          <a:ln w="12700">
            <a:miter lim="400000"/>
          </a:ln>
        </p:spPr>
        <p:txBody>
          <a:bodyPr lIns="0" tIns="0" rIns="0" bIns="0" anchor="b">
            <a:normAutofit fontScale="100000" lnSpcReduction="0"/>
          </a:bodyPr>
          <a:lstStyle/>
          <a:p>
            <a:pPr marL="228600" indent="-228600">
              <a:lnSpc>
                <a:spcPct val="90000"/>
              </a:lnSpc>
              <a:spcBef>
                <a:spcPts val="1000"/>
              </a:spcBef>
              <a:buSzPct val="100000"/>
              <a:buFont typeface="Arial"/>
              <a:buChar char="•"/>
              <a:defRPr sz="2800"/>
            </a:pPr>
          </a:p>
        </p:txBody>
      </p:sp>
      <p:sp>
        <p:nvSpPr>
          <p:cNvPr id="1323" name="PlaceHolder 7"/>
          <p:cNvSpPr/>
          <p:nvPr>
            <p:ph type="body" sz="quarter" idx="21"/>
          </p:nvPr>
        </p:nvSpPr>
        <p:spPr>
          <a:xfrm>
            <a:off x="6022080" y="2761919"/>
            <a:ext cx="2649601" cy="1422722"/>
          </a:xfrm>
          <a:prstGeom prst="rect">
            <a:avLst/>
          </a:prstGeom>
        </p:spPr>
        <p:txBody>
          <a:bodyPr anchor="b"/>
          <a:lstStyle/>
          <a:p>
            <a:pPr marL="228600" indent="-228600">
              <a:spcBef>
                <a:spcPts val="1000"/>
              </a:spcBef>
              <a:buClrTx/>
              <a:buSzPct val="100000"/>
              <a:buFont typeface="Arial"/>
              <a:buChar char="•"/>
              <a:defRPr spc="0"/>
            </a:pPr>
          </a:p>
        </p:txBody>
      </p:sp>
      <p:sp>
        <p:nvSpPr>
          <p:cNvPr id="13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3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14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4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15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5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5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17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18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8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8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8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19" name="Body Level One…"/>
          <p:cNvSpPr txBox="1"/>
          <p:nvPr>
            <p:ph type="body" idx="1"/>
          </p:nvPr>
        </p:nvSpPr>
        <p:spPr>
          <a:xfrm>
            <a:off x="457200" y="1203480"/>
            <a:ext cx="8229241" cy="298296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19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19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19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19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20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0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0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0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21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1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1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2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22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2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2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2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23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3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3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24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2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2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5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5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6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6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27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7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7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8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27"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28" name="Body Level One…"/>
          <p:cNvSpPr txBox="1"/>
          <p:nvPr>
            <p:ph type="body" idx="1"/>
          </p:nvPr>
        </p:nvSpPr>
        <p:spPr>
          <a:xfrm>
            <a:off x="457200" y="1203480"/>
            <a:ext cx="8229241"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29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2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30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0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0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0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3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31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1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1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1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32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2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2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2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3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33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3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3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3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34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4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4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4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3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35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5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5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36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3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3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7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7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38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88"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6"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37" name="Body Level One…"/>
          <p:cNvSpPr txBox="1"/>
          <p:nvPr>
            <p:ph type="body" sz="half" idx="1"/>
          </p:nvPr>
        </p:nvSpPr>
        <p:spPr>
          <a:xfrm>
            <a:off x="457200" y="1203480"/>
            <a:ext cx="4015800"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PlaceHolder 3"/>
          <p:cNvSpPr/>
          <p:nvPr>
            <p:ph type="body" sz="half" idx="21"/>
          </p:nvPr>
        </p:nvSpPr>
        <p:spPr>
          <a:xfrm>
            <a:off x="4674239" y="1203480"/>
            <a:ext cx="4015800" cy="2982961"/>
          </a:xfrm>
          <a:prstGeom prst="rect">
            <a:avLst/>
          </a:prstGeom>
        </p:spPr>
        <p:txBody>
          <a:bodyPr/>
          <a:lstStyle/>
          <a:p>
            <a:pPr>
              <a:defRPr spc="-100"/>
            </a:pP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39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397" name="Body Level One…"/>
          <p:cNvSpPr txBox="1"/>
          <p:nvPr>
            <p:ph type="body" sz="half" idx="1"/>
          </p:nvPr>
        </p:nvSpPr>
        <p:spPr>
          <a:xfrm>
            <a:off x="457200" y="1203480"/>
            <a:ext cx="4015800"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398" name="PlaceHolder 3"/>
          <p:cNvSpPr/>
          <p:nvPr>
            <p:ph type="body" sz="half" idx="21"/>
          </p:nvPr>
        </p:nvSpPr>
        <p:spPr>
          <a:xfrm>
            <a:off x="4674239" y="1203480"/>
            <a:ext cx="4015800" cy="2982961"/>
          </a:xfrm>
          <a:prstGeom prst="rect">
            <a:avLst/>
          </a:prstGeom>
        </p:spPr>
        <p:txBody>
          <a:bodyPr anchor="ctr"/>
          <a:lstStyle/>
          <a:p>
            <a:pPr marL="228600" indent="-228600">
              <a:spcBef>
                <a:spcPts val="1000"/>
              </a:spcBef>
              <a:buClrTx/>
              <a:buSzPct val="100000"/>
              <a:buFont typeface="Arial"/>
              <a:buChar char="•"/>
              <a:defRPr spc="0"/>
            </a:pP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0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41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42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23" name="Body Level One…"/>
          <p:cNvSpPr txBox="1"/>
          <p:nvPr>
            <p:ph type="body" sz="quarter" idx="1"/>
          </p:nvPr>
        </p:nvSpPr>
        <p:spPr>
          <a:xfrm>
            <a:off x="457200" y="1203480"/>
            <a:ext cx="4015800" cy="142272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24" name="PlaceHolder 3"/>
          <p:cNvSpPr/>
          <p:nvPr/>
        </p:nvSpPr>
        <p:spPr>
          <a:xfrm>
            <a:off x="4674239" y="1203480"/>
            <a:ext cx="4015800" cy="298296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25" name="PlaceHolder 4"/>
          <p:cNvSpPr/>
          <p:nvPr>
            <p:ph type="body" sz="quarter" idx="21"/>
          </p:nvPr>
        </p:nvSpPr>
        <p:spPr>
          <a:xfrm>
            <a:off x="457199" y="2761919"/>
            <a:ext cx="4015801" cy="1422722"/>
          </a:xfrm>
          <a:prstGeom prst="rect">
            <a:avLst/>
          </a:prstGeom>
        </p:spPr>
        <p:txBody>
          <a:bodyPr anchor="ctr"/>
          <a:lstStyle/>
          <a:p>
            <a:pPr marL="228600" indent="-228600">
              <a:spcBef>
                <a:spcPts val="1000"/>
              </a:spcBef>
              <a:buClrTx/>
              <a:buSzPct val="100000"/>
              <a:buFont typeface="Arial"/>
              <a:buChar char="•"/>
              <a:defRPr spc="0"/>
            </a:pPr>
          </a:p>
        </p:txBody>
      </p:sp>
      <p:sp>
        <p:nvSpPr>
          <p:cNvPr id="4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43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34" name="Body Level One…"/>
          <p:cNvSpPr txBox="1"/>
          <p:nvPr>
            <p:ph type="body" sz="half" idx="1"/>
          </p:nvPr>
        </p:nvSpPr>
        <p:spPr>
          <a:xfrm>
            <a:off x="457200" y="1203480"/>
            <a:ext cx="4015800"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35" name="PlaceHolder 3"/>
          <p:cNvSpPr/>
          <p:nvPr/>
        </p:nvSpPr>
        <p:spPr>
          <a:xfrm>
            <a:off x="4674239" y="1203480"/>
            <a:ext cx="4015800" cy="14227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36" name="PlaceHolder 4"/>
          <p:cNvSpPr/>
          <p:nvPr>
            <p:ph type="body" sz="quarter" idx="21"/>
          </p:nvPr>
        </p:nvSpPr>
        <p:spPr>
          <a:xfrm>
            <a:off x="4674239" y="2761919"/>
            <a:ext cx="4015800" cy="1422722"/>
          </a:xfrm>
          <a:prstGeom prst="rect">
            <a:avLst/>
          </a:prstGeom>
        </p:spPr>
        <p:txBody>
          <a:bodyPr anchor="ctr"/>
          <a:lstStyle/>
          <a:p>
            <a:pPr marL="228600" indent="-228600">
              <a:spcBef>
                <a:spcPts val="1000"/>
              </a:spcBef>
              <a:buClrTx/>
              <a:buSzPct val="100000"/>
              <a:buFont typeface="Arial"/>
              <a:buChar char="•"/>
              <a:defRPr spc="0"/>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44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45" name="Body Level One…"/>
          <p:cNvSpPr txBox="1"/>
          <p:nvPr>
            <p:ph type="body" sz="quarter" idx="1"/>
          </p:nvPr>
        </p:nvSpPr>
        <p:spPr>
          <a:xfrm>
            <a:off x="457200" y="1203480"/>
            <a:ext cx="4015800" cy="142272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46" name="PlaceHolder 3"/>
          <p:cNvSpPr/>
          <p:nvPr/>
        </p:nvSpPr>
        <p:spPr>
          <a:xfrm>
            <a:off x="4674239" y="1203480"/>
            <a:ext cx="4015800" cy="14227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47" name="PlaceHolder 4"/>
          <p:cNvSpPr/>
          <p:nvPr>
            <p:ph type="body" sz="half" idx="21"/>
          </p:nvPr>
        </p:nvSpPr>
        <p:spPr>
          <a:xfrm>
            <a:off x="457199" y="2761919"/>
            <a:ext cx="8229242" cy="1422722"/>
          </a:xfrm>
          <a:prstGeom prst="rect">
            <a:avLst/>
          </a:prstGeom>
        </p:spPr>
        <p:txBody>
          <a:bodyPr anchor="ctr"/>
          <a:lstStyle/>
          <a:p>
            <a:pPr marL="228600" indent="-228600">
              <a:spcBef>
                <a:spcPts val="1000"/>
              </a:spcBef>
              <a:buClrTx/>
              <a:buSzPct val="100000"/>
              <a:buFont typeface="Arial"/>
              <a:buChar char="•"/>
              <a:defRPr spc="0"/>
            </a:pPr>
          </a:p>
        </p:txBody>
      </p:sp>
      <p:sp>
        <p:nvSpPr>
          <p:cNvPr id="4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45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56" name="Body Level One…"/>
          <p:cNvSpPr txBox="1"/>
          <p:nvPr>
            <p:ph type="body" sz="half" idx="1"/>
          </p:nvPr>
        </p:nvSpPr>
        <p:spPr>
          <a:xfrm>
            <a:off x="457200" y="1203480"/>
            <a:ext cx="8229241" cy="142272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57" name="PlaceHolder 3"/>
          <p:cNvSpPr/>
          <p:nvPr>
            <p:ph type="body" sz="half" idx="21"/>
          </p:nvPr>
        </p:nvSpPr>
        <p:spPr>
          <a:xfrm>
            <a:off x="457199" y="2761919"/>
            <a:ext cx="8229242" cy="1422722"/>
          </a:xfrm>
          <a:prstGeom prst="rect">
            <a:avLst/>
          </a:prstGeom>
        </p:spPr>
        <p:txBody>
          <a:bodyPr anchor="ctr"/>
          <a:lstStyle/>
          <a:p>
            <a:pPr marL="228600" indent="-228600">
              <a:spcBef>
                <a:spcPts val="1000"/>
              </a:spcBef>
              <a:buClrTx/>
              <a:buSzPct val="100000"/>
              <a:buFont typeface="Arial"/>
              <a:buChar char="•"/>
              <a:defRPr spc="0"/>
            </a:pPr>
          </a:p>
        </p:txBody>
      </p:sp>
      <p:sp>
        <p:nvSpPr>
          <p:cNvPr id="4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46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66" name="Body Level One…"/>
          <p:cNvSpPr txBox="1"/>
          <p:nvPr>
            <p:ph type="body" sz="quarter" idx="1"/>
          </p:nvPr>
        </p:nvSpPr>
        <p:spPr>
          <a:xfrm>
            <a:off x="457200" y="1203480"/>
            <a:ext cx="4015800" cy="142272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67" name="PlaceHolder 3"/>
          <p:cNvSpPr/>
          <p:nvPr/>
        </p:nvSpPr>
        <p:spPr>
          <a:xfrm>
            <a:off x="4674239" y="1203480"/>
            <a:ext cx="4015800" cy="14227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68" name="PlaceHolder 4"/>
          <p:cNvSpPr/>
          <p:nvPr/>
        </p:nvSpPr>
        <p:spPr>
          <a:xfrm>
            <a:off x="457199" y="2761919"/>
            <a:ext cx="4015801" cy="1422722"/>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69" name="PlaceHolder 5"/>
          <p:cNvSpPr/>
          <p:nvPr>
            <p:ph type="body" sz="quarter" idx="21"/>
          </p:nvPr>
        </p:nvSpPr>
        <p:spPr>
          <a:xfrm>
            <a:off x="4674239" y="2761919"/>
            <a:ext cx="4015800" cy="1422722"/>
          </a:xfrm>
          <a:prstGeom prst="rect">
            <a:avLst/>
          </a:prstGeom>
        </p:spPr>
        <p:txBody>
          <a:bodyPr anchor="ctr"/>
          <a:lstStyle/>
          <a:p>
            <a:pPr marL="228600" indent="-228600">
              <a:spcBef>
                <a:spcPts val="1000"/>
              </a:spcBef>
              <a:buClrTx/>
              <a:buSzPct val="100000"/>
              <a:buFont typeface="Arial"/>
              <a:buChar char="•"/>
              <a:defRPr spc="0"/>
            </a:pPr>
          </a:p>
        </p:txBody>
      </p:sp>
      <p:sp>
        <p:nvSpPr>
          <p:cNvPr id="4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47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78" name="Body Level One…"/>
          <p:cNvSpPr txBox="1"/>
          <p:nvPr>
            <p:ph type="body" sz="quarter" idx="1"/>
          </p:nvPr>
        </p:nvSpPr>
        <p:spPr>
          <a:xfrm>
            <a:off x="457200" y="1203480"/>
            <a:ext cx="2649601" cy="142272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479" name="PlaceHolder 3"/>
          <p:cNvSpPr/>
          <p:nvPr/>
        </p:nvSpPr>
        <p:spPr>
          <a:xfrm>
            <a:off x="3239640" y="1203480"/>
            <a:ext cx="2649601" cy="14227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80" name="PlaceHolder 4"/>
          <p:cNvSpPr/>
          <p:nvPr/>
        </p:nvSpPr>
        <p:spPr>
          <a:xfrm>
            <a:off x="6022080" y="1203480"/>
            <a:ext cx="2649601" cy="1422721"/>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81" name="PlaceHolder 5"/>
          <p:cNvSpPr/>
          <p:nvPr/>
        </p:nvSpPr>
        <p:spPr>
          <a:xfrm>
            <a:off x="457199" y="2761919"/>
            <a:ext cx="2649602" cy="1422722"/>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82" name="PlaceHolder 6"/>
          <p:cNvSpPr/>
          <p:nvPr/>
        </p:nvSpPr>
        <p:spPr>
          <a:xfrm>
            <a:off x="3239640" y="2761919"/>
            <a:ext cx="2649601" cy="1422722"/>
          </a:xfrm>
          <a:prstGeom prst="rect">
            <a:avLst/>
          </a:prstGeom>
          <a:ln w="12700">
            <a:miter lim="400000"/>
          </a:ln>
        </p:spPr>
        <p:txBody>
          <a:bodyPr lIns="0" tIns="0" rIns="0" bIns="0" anchor="ctr">
            <a:normAutofit fontScale="100000" lnSpcReduction="0"/>
          </a:bodyPr>
          <a:lstStyle/>
          <a:p>
            <a:pPr marL="228600" indent="-228600">
              <a:lnSpc>
                <a:spcPct val="90000"/>
              </a:lnSpc>
              <a:spcBef>
                <a:spcPts val="1000"/>
              </a:spcBef>
              <a:buSzPct val="100000"/>
              <a:buFont typeface="Arial"/>
              <a:buChar char="•"/>
              <a:defRPr sz="2800"/>
            </a:pPr>
          </a:p>
        </p:txBody>
      </p:sp>
      <p:sp>
        <p:nvSpPr>
          <p:cNvPr id="483" name="PlaceHolder 7"/>
          <p:cNvSpPr/>
          <p:nvPr>
            <p:ph type="body" sz="quarter" idx="21"/>
          </p:nvPr>
        </p:nvSpPr>
        <p:spPr>
          <a:xfrm>
            <a:off x="6022080" y="2761919"/>
            <a:ext cx="2649601" cy="1422722"/>
          </a:xfrm>
          <a:prstGeom prst="rect">
            <a:avLst/>
          </a:prstGeom>
        </p:spPr>
        <p:txBody>
          <a:bodyPr anchor="ctr"/>
          <a:lstStyle/>
          <a:p>
            <a:pPr marL="228600" indent="-228600">
              <a:spcBef>
                <a:spcPts val="1000"/>
              </a:spcBef>
              <a:buClrTx/>
              <a:buSzPct val="100000"/>
              <a:buFont typeface="Arial"/>
              <a:buChar char="•"/>
              <a:defRPr spc="0"/>
            </a:pP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4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6"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9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49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50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0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51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1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1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5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2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3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54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4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4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4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5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55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5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5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5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5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56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6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6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6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5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57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7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7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5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58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8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8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58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5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54" name="Body Level One…"/>
          <p:cNvSpPr txBox="1"/>
          <p:nvPr>
            <p:ph type="body" idx="1"/>
          </p:nvPr>
        </p:nvSpPr>
        <p:spPr>
          <a:xfrm>
            <a:off x="457200" y="205199"/>
            <a:ext cx="8229241" cy="398124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59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59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59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0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6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6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1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1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62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2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63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3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3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6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4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65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6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6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6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6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6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67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7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7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7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6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68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8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8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68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6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62"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63"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65" name="PlaceHolder 4"/>
          <p:cNvSpPr/>
          <p:nvPr>
            <p:ph type="body" sz="quarter" idx="21"/>
          </p:nvPr>
        </p:nvSpPr>
        <p:spPr>
          <a:xfrm>
            <a:off x="457199" y="2761919"/>
            <a:ext cx="4015801" cy="1422722"/>
          </a:xfrm>
          <a:prstGeom prst="rect">
            <a:avLst/>
          </a:prstGeom>
        </p:spPr>
        <p:txBody>
          <a:bodyPr/>
          <a:lstStyle/>
          <a:p>
            <a:pPr>
              <a:defRPr spc="-100"/>
            </a:pP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69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69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69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6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70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0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0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0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7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71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1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1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2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7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3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3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74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4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75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5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5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7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6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77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78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8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8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8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7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3"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74" name="Body Level One…"/>
          <p:cNvSpPr txBox="1"/>
          <p:nvPr>
            <p:ph type="body" sz="half" idx="1"/>
          </p:nvPr>
        </p:nvSpPr>
        <p:spPr>
          <a:xfrm>
            <a:off x="457200" y="1203480"/>
            <a:ext cx="4015800" cy="298296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76" name="PlaceHolder 4"/>
          <p:cNvSpPr/>
          <p:nvPr>
            <p:ph type="body" sz="quarter" idx="21"/>
          </p:nvPr>
        </p:nvSpPr>
        <p:spPr>
          <a:xfrm>
            <a:off x="4674239" y="2761919"/>
            <a:ext cx="4015800" cy="1422722"/>
          </a:xfrm>
          <a:prstGeom prst="rect">
            <a:avLst/>
          </a:prstGeom>
        </p:spPr>
        <p:txBody>
          <a:bodyPr/>
          <a:lstStyle/>
          <a:p>
            <a:pPr>
              <a:defRPr spc="-100"/>
            </a:pP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79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79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79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79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7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0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0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0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0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8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81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1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1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8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82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2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2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2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2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8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83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3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3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84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8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8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5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5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86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6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p:spTree>
      <p:nvGrpSpPr>
        <p:cNvPr id="1" name=""/>
        <p:cNvGrpSpPr/>
        <p:nvPr/>
      </p:nvGrpSpPr>
      <p:grpSpPr>
        <a:xfrm>
          <a:off x="0" y="0"/>
          <a:ext cx="0" cy="0"/>
          <a:chOff x="0" y="0"/>
          <a:chExt cx="0" cy="0"/>
        </a:xfrm>
      </p:grpSpPr>
      <p:sp>
        <p:nvSpPr>
          <p:cNvPr id="87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77"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78" name="PlaceHolder 3"/>
          <p:cNvSpPr/>
          <p:nvPr>
            <p:ph type="body" sz="half" idx="21"/>
          </p:nvPr>
        </p:nvSpPr>
        <p:spPr>
          <a:xfrm>
            <a:off x="4674239" y="1203480"/>
            <a:ext cx="4015800" cy="2982961"/>
          </a:xfrm>
          <a:prstGeom prst="rect">
            <a:avLst/>
          </a:prstGeom>
        </p:spPr>
        <p:txBody>
          <a:bodyPr/>
          <a:lstStyle/>
          <a:p>
            <a:pPr marL="228600" indent="-228600">
              <a:spcBef>
                <a:spcPts val="1000"/>
              </a:spcBef>
              <a:buClrTx/>
              <a:buSzPct val="100000"/>
              <a:buFont typeface="Arial"/>
              <a:buChar char="•"/>
              <a:defRPr spc="0"/>
            </a:pPr>
          </a:p>
        </p:txBody>
      </p:sp>
      <p:sp>
        <p:nvSpPr>
          <p:cNvPr id="8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86"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8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84" name="Title Text"/>
          <p:cNvSpPr txBox="1"/>
          <p:nvPr>
            <p:ph type="title"/>
          </p:nvPr>
        </p:nvSpPr>
        <p:spPr>
          <a:xfrm>
            <a:off x="457200" y="205199"/>
            <a:ext cx="8229241" cy="858602"/>
          </a:xfrm>
          <a:prstGeom prst="rect">
            <a:avLst/>
          </a:prstGeom>
        </p:spPr>
        <p:txBody>
          <a:bodyPr>
            <a:normAutofit fontScale="100000" lnSpcReduction="0"/>
          </a:bodyPr>
          <a:lstStyle/>
          <a:p>
            <a:pPr/>
            <a:r>
              <a:t>Title Text</a:t>
            </a:r>
          </a:p>
        </p:txBody>
      </p:sp>
      <p:sp>
        <p:nvSpPr>
          <p:cNvPr id="85" name="Body Level One…"/>
          <p:cNvSpPr txBox="1"/>
          <p:nvPr>
            <p:ph type="body" sz="quarter" idx="1"/>
          </p:nvPr>
        </p:nvSpPr>
        <p:spPr>
          <a:xfrm>
            <a:off x="457200" y="1203480"/>
            <a:ext cx="4015800" cy="142272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431999" indent="-323999">
              <a:lnSpc>
                <a:spcPct val="90000"/>
              </a:lnSpc>
              <a:spcBef>
                <a:spcPts val="1400"/>
              </a:spcBef>
              <a:buClr>
                <a:srgbClr val="000000"/>
              </a:buClr>
              <a:buSzPct val="45000"/>
              <a:buChar char="●"/>
              <a:defRPr spc="-100" sz="2800"/>
            </a:pPr>
          </a:p>
        </p:txBody>
      </p:sp>
      <p:sp>
        <p:nvSpPr>
          <p:cNvPr id="87" name="PlaceHolder 4"/>
          <p:cNvSpPr/>
          <p:nvPr>
            <p:ph type="body" sz="half" idx="21"/>
          </p:nvPr>
        </p:nvSpPr>
        <p:spPr>
          <a:xfrm>
            <a:off x="457199" y="2761919"/>
            <a:ext cx="8229242" cy="1422722"/>
          </a:xfrm>
          <a:prstGeom prst="rect">
            <a:avLst/>
          </a:prstGeom>
        </p:spPr>
        <p:txBody>
          <a:bodyPr/>
          <a:lstStyle/>
          <a:p>
            <a:pPr>
              <a:defRPr spc="-100"/>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entered Text">
    <p:spTree>
      <p:nvGrpSpPr>
        <p:cNvPr id="1" name=""/>
        <p:cNvGrpSpPr/>
        <p:nvPr/>
      </p:nvGrpSpPr>
      <p:grpSpPr>
        <a:xfrm>
          <a:off x="0" y="0"/>
          <a:ext cx="0" cy="0"/>
          <a:chOff x="0" y="0"/>
          <a:chExt cx="0" cy="0"/>
        </a:xfrm>
      </p:grpSpPr>
      <p:sp>
        <p:nvSpPr>
          <p:cNvPr id="894" name="Body Level One…"/>
          <p:cNvSpPr txBox="1"/>
          <p:nvPr>
            <p:ph type="body" idx="1"/>
          </p:nvPr>
        </p:nvSpPr>
        <p:spPr>
          <a:xfrm>
            <a:off x="457200" y="205199"/>
            <a:ext cx="8229241" cy="398124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8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and Content">
    <p:spTree>
      <p:nvGrpSpPr>
        <p:cNvPr id="1" name=""/>
        <p:cNvGrpSpPr/>
        <p:nvPr/>
      </p:nvGrpSpPr>
      <p:grpSpPr>
        <a:xfrm>
          <a:off x="0" y="0"/>
          <a:ext cx="0" cy="0"/>
          <a:chOff x="0" y="0"/>
          <a:chExt cx="0" cy="0"/>
        </a:xfrm>
      </p:grpSpPr>
      <p:sp>
        <p:nvSpPr>
          <p:cNvPr id="902"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03"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04" name="PlaceHolder 3"/>
          <p:cNvSpPr/>
          <p:nvPr/>
        </p:nvSpPr>
        <p:spPr>
          <a:xfrm>
            <a:off x="4674239" y="1203480"/>
            <a:ext cx="4015800" cy="298296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05" name="PlaceHolder 4"/>
          <p:cNvSpPr/>
          <p:nvPr>
            <p:ph type="body" sz="quarter" idx="21"/>
          </p:nvPr>
        </p:nvSpPr>
        <p:spPr>
          <a:xfrm>
            <a:off x="457199" y="2761919"/>
            <a:ext cx="4015801" cy="1422722"/>
          </a:xfrm>
          <a:prstGeom prst="rect">
            <a:avLst/>
          </a:prstGeom>
        </p:spPr>
        <p:txBody>
          <a:bodyPr/>
          <a:lstStyle/>
          <a:p>
            <a:pPr marL="228600" indent="-228600">
              <a:spcBef>
                <a:spcPts val="1000"/>
              </a:spcBef>
              <a:buClrTx/>
              <a:buSzPct val="100000"/>
              <a:buFont typeface="Arial"/>
              <a:buChar char="•"/>
              <a:defRPr spc="0"/>
            </a:pPr>
          </a:p>
        </p:txBody>
      </p:sp>
      <p:sp>
        <p:nvSpPr>
          <p:cNvPr id="9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2 Content">
    <p:spTree>
      <p:nvGrpSpPr>
        <p:cNvPr id="1" name=""/>
        <p:cNvGrpSpPr/>
        <p:nvPr/>
      </p:nvGrpSpPr>
      <p:grpSpPr>
        <a:xfrm>
          <a:off x="0" y="0"/>
          <a:ext cx="0" cy="0"/>
          <a:chOff x="0" y="0"/>
          <a:chExt cx="0" cy="0"/>
        </a:xfrm>
      </p:grpSpPr>
      <p:sp>
        <p:nvSpPr>
          <p:cNvPr id="913"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14" name="Body Level One…"/>
          <p:cNvSpPr txBox="1"/>
          <p:nvPr>
            <p:ph type="body" sz="half" idx="1"/>
          </p:nvPr>
        </p:nvSpPr>
        <p:spPr>
          <a:xfrm>
            <a:off x="457200" y="1203480"/>
            <a:ext cx="4015800"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15"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16" name="PlaceHolder 4"/>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9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2 Content over Content">
    <p:spTree>
      <p:nvGrpSpPr>
        <p:cNvPr id="1" name=""/>
        <p:cNvGrpSpPr/>
        <p:nvPr/>
      </p:nvGrpSpPr>
      <p:grpSpPr>
        <a:xfrm>
          <a:off x="0" y="0"/>
          <a:ext cx="0" cy="0"/>
          <a:chOff x="0" y="0"/>
          <a:chExt cx="0" cy="0"/>
        </a:xfrm>
      </p:grpSpPr>
      <p:sp>
        <p:nvSpPr>
          <p:cNvPr id="924"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25"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26"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27" name="PlaceHolder 4"/>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9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over Content">
    <p:spTree>
      <p:nvGrpSpPr>
        <p:cNvPr id="1" name=""/>
        <p:cNvGrpSpPr/>
        <p:nvPr/>
      </p:nvGrpSpPr>
      <p:grpSpPr>
        <a:xfrm>
          <a:off x="0" y="0"/>
          <a:ext cx="0" cy="0"/>
          <a:chOff x="0" y="0"/>
          <a:chExt cx="0" cy="0"/>
        </a:xfrm>
      </p:grpSpPr>
      <p:sp>
        <p:nvSpPr>
          <p:cNvPr id="93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36" name="Body Level One…"/>
          <p:cNvSpPr txBox="1"/>
          <p:nvPr>
            <p:ph type="body" sz="half" idx="1"/>
          </p:nvPr>
        </p:nvSpPr>
        <p:spPr>
          <a:xfrm>
            <a:off x="457200" y="1203480"/>
            <a:ext cx="822924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37" name="PlaceHolder 3"/>
          <p:cNvSpPr/>
          <p:nvPr>
            <p:ph type="body" sz="half" idx="21"/>
          </p:nvPr>
        </p:nvSpPr>
        <p:spPr>
          <a:xfrm>
            <a:off x="457199" y="2761919"/>
            <a:ext cx="8229242" cy="1422722"/>
          </a:xfrm>
          <a:prstGeom prst="rect">
            <a:avLst/>
          </a:prstGeom>
        </p:spPr>
        <p:txBody>
          <a:bodyPr/>
          <a:lstStyle/>
          <a:p>
            <a:pPr marL="228600" indent="-228600">
              <a:spcBef>
                <a:spcPts val="1000"/>
              </a:spcBef>
              <a:buClrTx/>
              <a:buSzPct val="100000"/>
              <a:buFont typeface="Arial"/>
              <a:buChar char="•"/>
              <a:defRPr spc="0"/>
            </a:pPr>
          </a:p>
        </p:txBody>
      </p:sp>
      <p:sp>
        <p:nvSpPr>
          <p:cNvPr id="9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4 Content">
    <p:spTree>
      <p:nvGrpSpPr>
        <p:cNvPr id="1" name=""/>
        <p:cNvGrpSpPr/>
        <p:nvPr/>
      </p:nvGrpSpPr>
      <p:grpSpPr>
        <a:xfrm>
          <a:off x="0" y="0"/>
          <a:ext cx="0" cy="0"/>
          <a:chOff x="0" y="0"/>
          <a:chExt cx="0" cy="0"/>
        </a:xfrm>
      </p:grpSpPr>
      <p:sp>
        <p:nvSpPr>
          <p:cNvPr id="945"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46" name="Body Level One…"/>
          <p:cNvSpPr txBox="1"/>
          <p:nvPr>
            <p:ph type="body" sz="quarter" idx="1"/>
          </p:nvPr>
        </p:nvSpPr>
        <p:spPr>
          <a:xfrm>
            <a:off x="457200" y="1203480"/>
            <a:ext cx="4015800"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47" name="PlaceHolder 3"/>
          <p:cNvSpPr/>
          <p:nvPr/>
        </p:nvSpPr>
        <p:spPr>
          <a:xfrm>
            <a:off x="4674239" y="1203480"/>
            <a:ext cx="4015800"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48" name="PlaceHolder 4"/>
          <p:cNvSpPr/>
          <p:nvPr/>
        </p:nvSpPr>
        <p:spPr>
          <a:xfrm>
            <a:off x="457199" y="2761919"/>
            <a:ext cx="40158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49" name="PlaceHolder 5"/>
          <p:cNvSpPr/>
          <p:nvPr>
            <p:ph type="body" sz="quarter" idx="21"/>
          </p:nvPr>
        </p:nvSpPr>
        <p:spPr>
          <a:xfrm>
            <a:off x="4674239" y="2761919"/>
            <a:ext cx="4015800" cy="1422722"/>
          </a:xfrm>
          <a:prstGeom prst="rect">
            <a:avLst/>
          </a:prstGeom>
        </p:spPr>
        <p:txBody>
          <a:bodyPr/>
          <a:lstStyle/>
          <a:p>
            <a:pPr marL="228600" indent="-228600">
              <a:spcBef>
                <a:spcPts val="1000"/>
              </a:spcBef>
              <a:buClrTx/>
              <a:buSzPct val="100000"/>
              <a:buFont typeface="Arial"/>
              <a:buChar char="•"/>
              <a:defRPr spc="0"/>
            </a:pPr>
          </a:p>
        </p:txBody>
      </p:sp>
      <p:sp>
        <p:nvSpPr>
          <p:cNvPr id="9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6 Content">
    <p:spTree>
      <p:nvGrpSpPr>
        <p:cNvPr id="1" name=""/>
        <p:cNvGrpSpPr/>
        <p:nvPr/>
      </p:nvGrpSpPr>
      <p:grpSpPr>
        <a:xfrm>
          <a:off x="0" y="0"/>
          <a:ext cx="0" cy="0"/>
          <a:chOff x="0" y="0"/>
          <a:chExt cx="0" cy="0"/>
        </a:xfrm>
      </p:grpSpPr>
      <p:sp>
        <p:nvSpPr>
          <p:cNvPr id="95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58" name="Body Level One…"/>
          <p:cNvSpPr txBox="1"/>
          <p:nvPr>
            <p:ph type="body" sz="quarter" idx="1"/>
          </p:nvPr>
        </p:nvSpPr>
        <p:spPr>
          <a:xfrm>
            <a:off x="457200" y="1203480"/>
            <a:ext cx="2649601" cy="142272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59" name="PlaceHolder 3"/>
          <p:cNvSpPr/>
          <p:nvPr/>
        </p:nvSpPr>
        <p:spPr>
          <a:xfrm>
            <a:off x="323964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0" name="PlaceHolder 4"/>
          <p:cNvSpPr/>
          <p:nvPr/>
        </p:nvSpPr>
        <p:spPr>
          <a:xfrm>
            <a:off x="6022080" y="1203480"/>
            <a:ext cx="2649601" cy="1422721"/>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1" name="PlaceHolder 5"/>
          <p:cNvSpPr/>
          <p:nvPr/>
        </p:nvSpPr>
        <p:spPr>
          <a:xfrm>
            <a:off x="457199" y="2761919"/>
            <a:ext cx="2649602"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2" name="PlaceHolder 6"/>
          <p:cNvSpPr/>
          <p:nvPr/>
        </p:nvSpPr>
        <p:spPr>
          <a:xfrm>
            <a:off x="3239640" y="2761919"/>
            <a:ext cx="2649601" cy="1422722"/>
          </a:xfrm>
          <a:prstGeom prst="rect">
            <a:avLst/>
          </a:prstGeom>
          <a:ln w="12700">
            <a:miter lim="400000"/>
          </a:ln>
        </p:spPr>
        <p:txBody>
          <a:bodyPr lIns="0" tIns="0" rIns="0" bIns="0">
            <a:normAutofit fontScale="100000" lnSpcReduction="0"/>
          </a:bodyPr>
          <a:lstStyle/>
          <a:p>
            <a:pPr marL="228600" indent="-228600">
              <a:lnSpc>
                <a:spcPct val="90000"/>
              </a:lnSpc>
              <a:spcBef>
                <a:spcPts val="1000"/>
              </a:spcBef>
              <a:buSzPct val="100000"/>
              <a:buFont typeface="Arial"/>
              <a:buChar char="•"/>
              <a:defRPr sz="2800"/>
            </a:pPr>
          </a:p>
        </p:txBody>
      </p:sp>
      <p:sp>
        <p:nvSpPr>
          <p:cNvPr id="963" name="PlaceHolder 7"/>
          <p:cNvSpPr/>
          <p:nvPr>
            <p:ph type="body" sz="quarter" idx="21"/>
          </p:nvPr>
        </p:nvSpPr>
        <p:spPr>
          <a:xfrm>
            <a:off x="6022080" y="2761919"/>
            <a:ext cx="2649601" cy="1422722"/>
          </a:xfrm>
          <a:prstGeom prst="rect">
            <a:avLst/>
          </a:prstGeom>
        </p:spPr>
        <p:txBody>
          <a:bodyPr/>
          <a:lstStyle/>
          <a:p>
            <a:pPr marL="228600" indent="-228600">
              <a:spcBef>
                <a:spcPts val="1000"/>
              </a:spcBef>
              <a:buClrTx/>
              <a:buSzPct val="100000"/>
              <a:buFont typeface="Arial"/>
              <a:buChar char="•"/>
              <a:defRPr spc="0"/>
            </a:pPr>
          </a:p>
        </p:txBody>
      </p:sp>
      <p:sp>
        <p:nvSpPr>
          <p:cNvPr id="9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9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78"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79" name="Body Level One…"/>
          <p:cNvSpPr txBox="1"/>
          <p:nvPr>
            <p:ph type="body" idx="1"/>
          </p:nvPr>
        </p:nvSpPr>
        <p:spPr>
          <a:xfrm>
            <a:off x="457200" y="1203480"/>
            <a:ext cx="8229241" cy="2982961"/>
          </a:xfrm>
          <a:prstGeom prst="rect">
            <a:avLst/>
          </a:prstGeom>
        </p:spPr>
        <p:txBody>
          <a:bodyPr anchor="ct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p:spTree>
      <p:nvGrpSpPr>
        <p:cNvPr id="1" name=""/>
        <p:cNvGrpSpPr/>
        <p:nvPr/>
      </p:nvGrpSpPr>
      <p:grpSpPr>
        <a:xfrm>
          <a:off x="0" y="0"/>
          <a:ext cx="0" cy="0"/>
          <a:chOff x="0" y="0"/>
          <a:chExt cx="0" cy="0"/>
        </a:xfrm>
      </p:grpSpPr>
      <p:sp>
        <p:nvSpPr>
          <p:cNvPr id="987" name="Title Text"/>
          <p:cNvSpPr txBox="1"/>
          <p:nvPr>
            <p:ph type="title"/>
          </p:nvPr>
        </p:nvSpPr>
        <p:spPr>
          <a:xfrm>
            <a:off x="457200" y="205199"/>
            <a:ext cx="8229241" cy="858602"/>
          </a:xfrm>
          <a:prstGeom prst="rect">
            <a:avLst/>
          </a:prstGeom>
        </p:spPr>
        <p:txBody>
          <a:bodyPr>
            <a:normAutofit fontScale="100000" lnSpcReduction="0"/>
          </a:bodyPr>
          <a:lstStyle>
            <a:lvl1pPr>
              <a:defRPr spc="0" sz="4400"/>
            </a:lvl1pPr>
          </a:lstStyle>
          <a:p>
            <a:pPr/>
            <a:r>
              <a:t>Title Text</a:t>
            </a:r>
          </a:p>
        </p:txBody>
      </p:sp>
      <p:sp>
        <p:nvSpPr>
          <p:cNvPr id="988" name="Body Level One…"/>
          <p:cNvSpPr txBox="1"/>
          <p:nvPr>
            <p:ph type="body" idx="1"/>
          </p:nvPr>
        </p:nvSpPr>
        <p:spPr>
          <a:xfrm>
            <a:off x="457200" y="1203480"/>
            <a:ext cx="8229241" cy="2982961"/>
          </a:xfrm>
          <a:prstGeom prst="rect">
            <a:avLst/>
          </a:prstGeom>
        </p:spPr>
        <p:txBody>
          <a:bodyPr/>
          <a:lstStyle>
            <a:lvl1pPr marL="228600" indent="-228600">
              <a:spcBef>
                <a:spcPts val="1000"/>
              </a:spcBef>
              <a:buClrTx/>
              <a:buSzPct val="100000"/>
              <a:buFont typeface="Arial"/>
              <a:buChar char="•"/>
              <a:defRPr spc="0"/>
            </a:lvl1pPr>
            <a:lvl2pPr marL="723900" indent="-266700">
              <a:spcBef>
                <a:spcPts val="1000"/>
              </a:spcBef>
              <a:buClrTx/>
              <a:buSzPct val="100000"/>
              <a:buFont typeface="Arial"/>
              <a:buChar char="•"/>
              <a:defRPr spc="0"/>
            </a:lvl2pPr>
            <a:lvl3pPr marL="1234439" indent="-320039">
              <a:spcBef>
                <a:spcPts val="1000"/>
              </a:spcBef>
              <a:buClrTx/>
              <a:buSzPct val="100000"/>
              <a:buFont typeface="Arial"/>
              <a:buChar char="•"/>
              <a:defRPr spc="0"/>
            </a:lvl3pPr>
            <a:lvl4pPr marL="1727200" indent="-355600">
              <a:spcBef>
                <a:spcPts val="1000"/>
              </a:spcBef>
              <a:buClrTx/>
              <a:buSzPct val="100000"/>
              <a:buFont typeface="Arial"/>
              <a:buChar char="•"/>
              <a:defRPr spc="0"/>
            </a:lvl4pPr>
            <a:lvl5pPr marL="2184400" indent="-355600">
              <a:spcBef>
                <a:spcPts val="1000"/>
              </a:spcBef>
              <a:buClrTx/>
              <a:buSzPct val="100000"/>
              <a:buFont typeface="Arial"/>
              <a:buChar char="•"/>
              <a:defRPr spc="0"/>
            </a:lvl5pPr>
          </a:lstStyle>
          <a:p>
            <a:pPr/>
            <a:r>
              <a:t>Body Level One</a:t>
            </a:r>
          </a:p>
          <a:p>
            <a:pPr lvl="1"/>
            <a:r>
              <a:t>Body Level Two</a:t>
            </a:r>
          </a:p>
          <a:p>
            <a:pPr lvl="2"/>
            <a:r>
              <a:t>Body Level Three</a:t>
            </a:r>
          </a:p>
          <a:p>
            <a:pPr lvl="3"/>
            <a:r>
              <a:t>Body Level Four</a:t>
            </a:r>
          </a:p>
          <a:p>
            <a:pPr lvl="4"/>
            <a:r>
              <a:t>Body Level Five</a:t>
            </a:r>
          </a:p>
        </p:txBody>
      </p:sp>
      <p:sp>
        <p:nvSpPr>
          <p:cNvPr id="9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b="0" baseline="0" cap="none" i="0" spc="-1" strike="noStrike" sz="1800" u="none">
          <a:solidFill>
            <a:srgbClr val="000000"/>
          </a:solidFill>
          <a:uFillTx/>
          <a:latin typeface="+mj-lt"/>
          <a:ea typeface="+mj-ea"/>
          <a:cs typeface="+mj-cs"/>
          <a:sym typeface="Arial"/>
        </a:defRPr>
      </a:lvl9pPr>
    </p:titleStyle>
    <p:bodyStyle>
      <a:lvl1pPr marL="431999" marR="0" indent="-3239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j-lt"/>
          <a:ea typeface="+mj-ea"/>
          <a:cs typeface="+mj-cs"/>
          <a:sym typeface="Arial"/>
        </a:defRPr>
      </a:lvl1pPr>
      <a:lvl2pPr marL="993600" marR="0" indent="-453600" algn="l" defTabSz="914400" rtl="0" latinLnBrk="0">
        <a:lnSpc>
          <a:spcPct val="90000"/>
        </a:lnSpc>
        <a:spcBef>
          <a:spcPts val="1400"/>
        </a:spcBef>
        <a:spcAft>
          <a:spcPts val="0"/>
        </a:spcAft>
        <a:buClr>
          <a:srgbClr val="000000"/>
        </a:buClr>
        <a:buSzPct val="75000"/>
        <a:buFontTx/>
        <a:buChar char="−"/>
        <a:tabLst/>
        <a:defRPr b="0" baseline="0" cap="none" i="0" spc="-1" strike="noStrike" sz="2800" u="none">
          <a:solidFill>
            <a:srgbClr val="000000"/>
          </a:solidFill>
          <a:uFillTx/>
          <a:latin typeface="+mj-lt"/>
          <a:ea typeface="+mj-ea"/>
          <a:cs typeface="+mj-cs"/>
          <a:sym typeface="Arial"/>
        </a:defRPr>
      </a:lvl2pPr>
      <a:lvl3pPr marL="1455999" marR="0" indent="-448000"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j-lt"/>
          <a:ea typeface="+mj-ea"/>
          <a:cs typeface="+mj-cs"/>
          <a:sym typeface="Arial"/>
        </a:defRPr>
      </a:lvl3pPr>
      <a:lvl4pPr marL="1847999" marR="0" indent="-336000" algn="l" defTabSz="914400" rtl="0" latinLnBrk="0">
        <a:lnSpc>
          <a:spcPct val="90000"/>
        </a:lnSpc>
        <a:spcBef>
          <a:spcPts val="1400"/>
        </a:spcBef>
        <a:spcAft>
          <a:spcPts val="0"/>
        </a:spcAft>
        <a:buClr>
          <a:srgbClr val="000000"/>
        </a:buClr>
        <a:buSzPct val="75000"/>
        <a:buFontTx/>
        <a:buChar char="−"/>
        <a:tabLst/>
        <a:defRPr b="0" baseline="0" cap="none" i="0" spc="-1" strike="noStrike" sz="2800" u="none">
          <a:solidFill>
            <a:srgbClr val="000000"/>
          </a:solidFill>
          <a:uFillTx/>
          <a:latin typeface="+mj-lt"/>
          <a:ea typeface="+mj-ea"/>
          <a:cs typeface="+mj-cs"/>
          <a:sym typeface="Arial"/>
        </a:defRPr>
      </a:lvl4pPr>
      <a:lvl5pPr marL="2246399" marR="0" indent="-3023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j-lt"/>
          <a:ea typeface="+mj-ea"/>
          <a:cs typeface="+mj-cs"/>
          <a:sym typeface="Arial"/>
        </a:defRPr>
      </a:lvl5pPr>
      <a:lvl6pPr marL="2678399" marR="0" indent="-3023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j-lt"/>
          <a:ea typeface="+mj-ea"/>
          <a:cs typeface="+mj-cs"/>
          <a:sym typeface="Arial"/>
        </a:defRPr>
      </a:lvl6pPr>
      <a:lvl7pPr marL="3110399" marR="0" indent="-302399" algn="l" defTabSz="914400" rtl="0" latinLnBrk="0">
        <a:lnSpc>
          <a:spcPct val="90000"/>
        </a:lnSpc>
        <a:spcBef>
          <a:spcPts val="1400"/>
        </a:spcBef>
        <a:spcAft>
          <a:spcPts val="0"/>
        </a:spcAft>
        <a:buClr>
          <a:srgbClr val="000000"/>
        </a:buClr>
        <a:buSzPct val="45000"/>
        <a:buFontTx/>
        <a:buChar char="●"/>
        <a:tabLst/>
        <a:defRPr b="0" baseline="0" cap="none" i="0" spc="-1" strike="noStrike" sz="2800" u="none">
          <a:solidFill>
            <a:srgbClr val="000000"/>
          </a:solidFill>
          <a:uFillTx/>
          <a:latin typeface="+mj-lt"/>
          <a:ea typeface="+mj-ea"/>
          <a:cs typeface="+mj-cs"/>
          <a:sym typeface="Arial"/>
        </a:defRPr>
      </a:lvl7pPr>
      <a:lvl8pPr marL="3556000" marR="0" indent="-355600" algn="l" defTabSz="914400" rtl="0" latinLnBrk="0">
        <a:lnSpc>
          <a:spcPct val="90000"/>
        </a:lnSpc>
        <a:spcBef>
          <a:spcPts val="1400"/>
        </a:spcBef>
        <a:spcAft>
          <a:spcPts val="0"/>
        </a:spcAft>
        <a:buClr>
          <a:srgbClr val="000000"/>
        </a:buClr>
        <a:buSzPct val="100000"/>
        <a:buFontTx/>
        <a:buChar char="•"/>
        <a:tabLst/>
        <a:defRPr b="0" baseline="0" cap="none" i="0" spc="-1" strike="noStrike" sz="2800" u="none">
          <a:solidFill>
            <a:srgbClr val="000000"/>
          </a:solidFill>
          <a:uFillTx/>
          <a:latin typeface="+mj-lt"/>
          <a:ea typeface="+mj-ea"/>
          <a:cs typeface="+mj-cs"/>
          <a:sym typeface="Arial"/>
        </a:defRPr>
      </a:lvl8pPr>
      <a:lvl9pPr marL="4013200" marR="0" indent="-355600" algn="l" defTabSz="914400" rtl="0" latinLnBrk="0">
        <a:lnSpc>
          <a:spcPct val="90000"/>
        </a:lnSpc>
        <a:spcBef>
          <a:spcPts val="1400"/>
        </a:spcBef>
        <a:spcAft>
          <a:spcPts val="0"/>
        </a:spcAft>
        <a:buClr>
          <a:srgbClr val="000000"/>
        </a:buClr>
        <a:buSzPct val="100000"/>
        <a:buFontTx/>
        <a:buChar char="•"/>
        <a:tabLst/>
        <a:defRPr b="0" baseline="0" cap="none" i="0" spc="-1" strike="noStrike" sz="28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0.xml"/><Relationship Id="rId3" Type="http://schemas.openxmlformats.org/officeDocument/2006/relationships/image" Target="../media/image5.jpeg"/><Relationship Id="rId4"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1.xml"/><Relationship Id="rId3"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2.xml"/><Relationship Id="rId3" Type="http://schemas.openxmlformats.org/officeDocument/2006/relationships/image" Target="../media/image7.jpeg"/><Relationship Id="rId4"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8.xml"/><Relationship Id="rId3" Type="http://schemas.openxmlformats.org/officeDocument/2006/relationships/image" Target="../media/image10.jpeg"/><Relationship Id="rId4"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hyperlink" Target="https://www.lob.dk/" TargetMode="External"/><Relationship Id="rId4" Type="http://schemas.openxmlformats.org/officeDocument/2006/relationships/hyperlink" Target="https://lendager.com/" TargetMode="External"/><Relationship Id="rId5" Type="http://schemas.openxmlformats.org/officeDocument/2006/relationships/hyperlink" Target="https://concito.dk/files/dokumenter/artikler/bygningers_klimapaavirkning_endelig_270214.pdf" TargetMode="External"/><Relationship Id="rId6" Type="http://schemas.openxmlformats.org/officeDocument/2006/relationships/hyperlink" Target="https://www.ds.dk/da/fagomraader/byggeri-og-anlaeg/cirkulaert-byggeri" TargetMode="External"/><Relationship Id="rId7" Type="http://schemas.openxmlformats.org/officeDocument/2006/relationships/hyperlink" Target="https://www.bolius.dk/danskerne-faar-mere-og-mere-plads-i-boligen-36883"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hyperlink" Target="https://youtu.be/ZvizIJoN_NI" TargetMode="External"/><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gif"/><Relationship Id="rId11"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8.xml"/><Relationship Id="rId3" Type="http://schemas.openxmlformats.org/officeDocument/2006/relationships/image" Target="../media/image3.jpeg"/><Relationship Id="rId4"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xml"/><Relationship Id="rId3" Type="http://schemas.openxmlformats.org/officeDocument/2006/relationships/image" Target="../media/image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sp>
        <p:nvSpPr>
          <p:cNvPr id="1333" name="CustomShape 2"/>
          <p:cNvSpPr txBox="1"/>
          <p:nvPr/>
        </p:nvSpPr>
        <p:spPr>
          <a:xfrm>
            <a:off x="1096682" y="1928082"/>
            <a:ext cx="6949442" cy="113493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sz="2600">
                <a:solidFill>
                  <a:srgbClr val="FFFFFF"/>
                </a:solidFill>
                <a:latin typeface="Rockwell"/>
                <a:ea typeface="Rockwell"/>
                <a:cs typeface="Rockwell"/>
                <a:sym typeface="Rockwell"/>
              </a:defRPr>
            </a:pPr>
            <a:r>
              <a:t>Introduktion til</a:t>
            </a:r>
          </a:p>
          <a:p>
            <a:pPr>
              <a:defRPr spc="-1" sz="4400">
                <a:solidFill>
                  <a:srgbClr val="FFFFFF"/>
                </a:solidFill>
                <a:latin typeface="Rockwell Bold"/>
                <a:ea typeface="Rockwell Bold"/>
                <a:cs typeface="Rockwell Bold"/>
                <a:sym typeface="Rockwell Bold"/>
              </a:defRPr>
            </a:pPr>
            <a:r>
              <a:t>Bæredygtigt byggeri</a:t>
            </a:r>
          </a:p>
        </p:txBody>
      </p:sp>
      <p:pic>
        <p:nvPicPr>
          <p:cNvPr id="1334" name="Image" descr="Image"/>
          <p:cNvPicPr>
            <a:picLocks noChangeAspect="1"/>
          </p:cNvPicPr>
          <p:nvPr/>
        </p:nvPicPr>
        <p:blipFill>
          <a:blip r:embed="rId3">
            <a:extLst/>
          </a:blip>
          <a:stretch>
            <a:fillRect/>
          </a:stretch>
        </p:blipFill>
        <p:spPr>
          <a:xfrm>
            <a:off x="8433359" y="235080"/>
            <a:ext cx="433081" cy="42732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6" name="Screenshot 2019-09-30 at 14.39.35.png" descr="Screenshot 2019-09-30 at 14.39.35.png"/>
          <p:cNvPicPr>
            <a:picLocks noChangeAspect="1"/>
          </p:cNvPicPr>
          <p:nvPr/>
        </p:nvPicPr>
        <p:blipFill>
          <a:blip r:embed="rId3">
            <a:extLst/>
          </a:blip>
          <a:srcRect l="33028" t="0" r="19772" b="0"/>
          <a:stretch>
            <a:fillRect/>
          </a:stretch>
        </p:blipFill>
        <p:spPr>
          <a:xfrm>
            <a:off x="5586119" y="-1801"/>
            <a:ext cx="3642841" cy="5144401"/>
          </a:xfrm>
          <a:prstGeom prst="rect">
            <a:avLst/>
          </a:prstGeom>
          <a:ln w="12700">
            <a:miter lim="400000"/>
          </a:ln>
        </p:spPr>
      </p:pic>
      <p:pic>
        <p:nvPicPr>
          <p:cNvPr id="1407" name="Image" descr="Image"/>
          <p:cNvPicPr>
            <a:picLocks noChangeAspect="1"/>
          </p:cNvPicPr>
          <p:nvPr/>
        </p:nvPicPr>
        <p:blipFill>
          <a:blip r:embed="rId4">
            <a:extLst/>
          </a:blip>
          <a:stretch>
            <a:fillRect/>
          </a:stretch>
        </p:blipFill>
        <p:spPr>
          <a:xfrm>
            <a:off x="8433359" y="235080"/>
            <a:ext cx="433081" cy="427320"/>
          </a:xfrm>
          <a:prstGeom prst="rect">
            <a:avLst/>
          </a:prstGeom>
          <a:ln w="12700">
            <a:miter lim="400000"/>
          </a:ln>
        </p:spPr>
      </p:pic>
      <p:sp>
        <p:nvSpPr>
          <p:cNvPr id="1408" name="CustomShape 3"/>
          <p:cNvSpPr txBox="1"/>
          <p:nvPr/>
        </p:nvSpPr>
        <p:spPr>
          <a:xfrm>
            <a:off x="283037" y="306320"/>
            <a:ext cx="4701384" cy="4357883"/>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81000"/>
              </a:lnSpc>
              <a:defRPr spc="-100" sz="3200">
                <a:solidFill>
                  <a:srgbClr val="00B050"/>
                </a:solidFill>
                <a:latin typeface="Rockwell Bold"/>
                <a:ea typeface="Rockwell Bold"/>
                <a:cs typeface="Rockwell Bold"/>
                <a:sym typeface="Rockwell Bold"/>
              </a:defRPr>
            </a:pPr>
            <a:r>
              <a:t>Fornuftigt GENBRUG</a:t>
            </a:r>
            <a:endParaRPr spc="-1"/>
          </a:p>
          <a:p>
            <a:pPr>
              <a:lnSpc>
                <a:spcPct val="92700"/>
              </a:lnSpc>
              <a:defRPr spc="-1" sz="2100">
                <a:latin typeface="Rockwell"/>
                <a:ea typeface="Rockwell"/>
                <a:cs typeface="Rockwell"/>
                <a:sym typeface="Rockwell"/>
              </a:defRPr>
            </a:pPr>
          </a:p>
          <a:p>
            <a:pPr>
              <a:lnSpc>
                <a:spcPct val="92700"/>
              </a:lnSpc>
              <a:defRPr spc="-1" sz="2100">
                <a:latin typeface="Rockwell"/>
                <a:ea typeface="Rockwell"/>
                <a:cs typeface="Rockwell"/>
                <a:sym typeface="Rockwell"/>
              </a:defRPr>
            </a:pPr>
          </a:p>
          <a:p>
            <a:pPr marL="342900" indent="-342900">
              <a:lnSpc>
                <a:spcPct val="92700"/>
              </a:lnSpc>
              <a:buSzPct val="100000"/>
              <a:buFont typeface="Arial"/>
              <a:buChar char="•"/>
              <a:defRPr spc="-100" sz="2000">
                <a:latin typeface="Rockwell Bold"/>
                <a:ea typeface="Rockwell Bold"/>
                <a:cs typeface="Rockwell Bold"/>
                <a:sym typeface="Rockwell Bold"/>
              </a:defRPr>
            </a:pPr>
            <a:r>
              <a:t>Minimer affald</a:t>
            </a:r>
            <a:endParaRPr spc="-1"/>
          </a:p>
          <a:p>
            <a:pPr marL="342900" indent="-342900">
              <a:lnSpc>
                <a:spcPct val="92700"/>
              </a:lnSpc>
              <a:buSzPct val="100000"/>
              <a:buFont typeface="Arial"/>
              <a:buChar char="•"/>
              <a:defRPr spc="-1" sz="2000">
                <a:latin typeface="Rockwell"/>
                <a:ea typeface="Rockwell"/>
                <a:cs typeface="Rockwell"/>
                <a:sym typeface="Rockwell"/>
              </a:defRPr>
            </a:pPr>
          </a:p>
          <a:p>
            <a:pPr marL="342900" indent="-342900">
              <a:lnSpc>
                <a:spcPct val="92700"/>
              </a:lnSpc>
              <a:buSzPct val="100000"/>
              <a:buFont typeface="Arial"/>
              <a:buChar char="•"/>
              <a:defRPr spc="-100" sz="2000">
                <a:latin typeface="Rockwell"/>
                <a:ea typeface="Rockwell"/>
                <a:cs typeface="Rockwell"/>
                <a:sym typeface="Rockwell"/>
              </a:defRPr>
            </a:pPr>
            <a:r>
              <a:t>Meningsfuld </a:t>
            </a:r>
            <a:r>
              <a:rPr>
                <a:latin typeface="Rockwell Bold"/>
                <a:ea typeface="Rockwell Bold"/>
                <a:cs typeface="Rockwell Bold"/>
                <a:sym typeface="Rockwell Bold"/>
              </a:rPr>
              <a:t>genanvendelse af materialer</a:t>
            </a:r>
            <a:endParaRPr spc="-1">
              <a:latin typeface="Rockwell Bold"/>
              <a:ea typeface="Rockwell Bold"/>
              <a:cs typeface="Rockwell Bold"/>
              <a:sym typeface="Rockwell Bold"/>
            </a:endParaRPr>
          </a:p>
          <a:p>
            <a:pPr marL="342900" indent="-342900">
              <a:lnSpc>
                <a:spcPct val="92700"/>
              </a:lnSpc>
              <a:buSzPct val="100000"/>
              <a:buFont typeface="Arial"/>
              <a:buChar char="•"/>
              <a:defRPr spc="-1" sz="2000">
                <a:latin typeface="Rockwell"/>
                <a:ea typeface="Rockwell"/>
                <a:cs typeface="Rockwell"/>
                <a:sym typeface="Rockwell"/>
              </a:defRPr>
            </a:pPr>
          </a:p>
          <a:p>
            <a:pPr marL="342900" indent="-342900">
              <a:lnSpc>
                <a:spcPct val="92700"/>
              </a:lnSpc>
              <a:buSzPct val="100000"/>
              <a:buFont typeface="Arial"/>
              <a:buChar char="•"/>
              <a:defRPr spc="-100" sz="2000">
                <a:latin typeface="Rockwell Bold"/>
                <a:ea typeface="Rockwell Bold"/>
                <a:cs typeface="Rockwell Bold"/>
                <a:sym typeface="Rockwell Bold"/>
              </a:defRPr>
            </a:pPr>
            <a:r>
              <a:t>Byg nyt med øje for genbrug</a:t>
            </a:r>
            <a:r>
              <a:rPr>
                <a:latin typeface="Rockwell"/>
                <a:ea typeface="Rockwell"/>
                <a:cs typeface="Rockwell"/>
                <a:sym typeface="Rockwell"/>
              </a:rPr>
              <a:t> / cirkulær økonomi</a:t>
            </a:r>
            <a:endParaRPr spc="-1"/>
          </a:p>
          <a:p>
            <a:pPr marL="342900" indent="-342900">
              <a:lnSpc>
                <a:spcPct val="92700"/>
              </a:lnSpc>
              <a:buSzPct val="100000"/>
              <a:buFont typeface="Arial"/>
              <a:buChar char="•"/>
              <a:defRPr spc="-1" sz="2000">
                <a:latin typeface="Rockwell"/>
                <a:ea typeface="Rockwell"/>
                <a:cs typeface="Rockwell"/>
                <a:sym typeface="Rockwell"/>
              </a:defRPr>
            </a:pPr>
          </a:p>
          <a:p>
            <a:pPr marL="342900" indent="-342900">
              <a:lnSpc>
                <a:spcPct val="92700"/>
              </a:lnSpc>
              <a:buSzPct val="100000"/>
              <a:buFont typeface="Arial"/>
              <a:buChar char="•"/>
              <a:defRPr spc="-100" sz="2000">
                <a:latin typeface="Rockwell Bold"/>
                <a:ea typeface="Rockwell Bold"/>
                <a:cs typeface="Rockwell Bold"/>
                <a:sym typeface="Rockwell Bold"/>
              </a:defRPr>
            </a:pPr>
            <a:r>
              <a:t>Vær obs på skadelig kemi</a:t>
            </a:r>
            <a:r>
              <a:rPr>
                <a:latin typeface="Rockwell"/>
                <a:ea typeface="Rockwell"/>
                <a:cs typeface="Rockwell"/>
                <a:sym typeface="Rockwell"/>
              </a:rPr>
              <a:t> i materialer til genbrug</a:t>
            </a:r>
          </a:p>
        </p:txBody>
      </p:sp>
      <p:sp>
        <p:nvSpPr>
          <p:cNvPr id="1409" name="CustomShape 4"/>
          <p:cNvSpPr txBox="1"/>
          <p:nvPr/>
        </p:nvSpPr>
        <p:spPr>
          <a:xfrm>
            <a:off x="7774560" y="4659479"/>
            <a:ext cx="1046881" cy="216977"/>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sz="1000">
                <a:solidFill>
                  <a:srgbClr val="FFFFFF"/>
                </a:solidFill>
                <a:latin typeface="Rockwell"/>
                <a:ea typeface="Rockwell"/>
                <a:cs typeface="Rockwell"/>
                <a:sym typeface="Rockwell"/>
              </a:defRPr>
            </a:lvl1pPr>
          </a:lstStyle>
          <a:p>
            <a:pPr/>
            <a:r>
              <a:t>Foto Brian Berg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3" name="CustomShape 3"/>
          <p:cNvSpPr txBox="1"/>
          <p:nvPr/>
        </p:nvSpPr>
        <p:spPr>
          <a:xfrm>
            <a:off x="3788280" y="480817"/>
            <a:ext cx="4289615" cy="4346724"/>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00" sz="3200">
                <a:solidFill>
                  <a:srgbClr val="00B050"/>
                </a:solidFill>
                <a:latin typeface="Rockwell Bold"/>
                <a:ea typeface="Rockwell Bold"/>
                <a:cs typeface="Rockwell Bold"/>
                <a:sym typeface="Rockwell Bold"/>
              </a:defRPr>
            </a:pPr>
            <a:r>
              <a:t>Godt INDEKLIMA</a:t>
            </a:r>
            <a:endParaRPr spc="-1"/>
          </a:p>
          <a:p>
            <a:pPr>
              <a:lnSpc>
                <a:spcPct val="103000"/>
              </a:lnSpc>
              <a:defRPr spc="-1" sz="2100">
                <a:latin typeface="Rockwell"/>
                <a:ea typeface="Rockwell"/>
                <a:cs typeface="Rockwell"/>
                <a:sym typeface="Rockwell"/>
              </a:defRPr>
            </a:pPr>
          </a:p>
          <a:p>
            <a:pPr>
              <a:lnSpc>
                <a:spcPct val="103000"/>
              </a:lnSpc>
              <a:defRPr spc="-100" sz="2000">
                <a:latin typeface="Rockwell Bold"/>
                <a:ea typeface="Rockwell Bold"/>
                <a:cs typeface="Rockwell Bold"/>
                <a:sym typeface="Rockwell Bold"/>
              </a:defRPr>
            </a:pPr>
            <a:r>
              <a:t>Undgå skadelig kemi  </a:t>
            </a:r>
            <a:endParaRPr spc="-1"/>
          </a:p>
          <a:p>
            <a:pPr>
              <a:lnSpc>
                <a:spcPct val="103000"/>
              </a:lnSpc>
              <a:defRPr spc="-1" sz="2000">
                <a:latin typeface="Rockwell"/>
                <a:ea typeface="Rockwell"/>
                <a:cs typeface="Rockwell"/>
                <a:sym typeface="Rockwell"/>
              </a:defRPr>
            </a:pPr>
          </a:p>
          <a:p>
            <a:pPr>
              <a:lnSpc>
                <a:spcPct val="103000"/>
              </a:lnSpc>
              <a:defRPr spc="-100" sz="2000">
                <a:latin typeface="Rockwell Bold"/>
                <a:ea typeface="Rockwell Bold"/>
                <a:cs typeface="Rockwell Bold"/>
                <a:sym typeface="Rockwell Bold"/>
              </a:defRPr>
            </a:pPr>
            <a:r>
              <a:t>Byg diffusionsåbent</a:t>
            </a:r>
            <a:endParaRPr spc="-1"/>
          </a:p>
          <a:p>
            <a:pPr>
              <a:lnSpc>
                <a:spcPct val="103000"/>
              </a:lnSpc>
              <a:defRPr spc="-1" sz="2000">
                <a:latin typeface="Rockwell"/>
                <a:ea typeface="Rockwell"/>
                <a:cs typeface="Rockwell"/>
                <a:sym typeface="Rockwell"/>
              </a:defRPr>
            </a:pPr>
          </a:p>
          <a:p>
            <a:pPr>
              <a:lnSpc>
                <a:spcPct val="103000"/>
              </a:lnSpc>
              <a:defRPr spc="-100" sz="2000">
                <a:latin typeface="Rockwell Bold"/>
                <a:ea typeface="Rockwell Bold"/>
                <a:cs typeface="Rockwell Bold"/>
                <a:sym typeface="Rockwell Bold"/>
              </a:defRPr>
            </a:pPr>
            <a:r>
              <a:t>Tilstræb behagelig luftfugtighed </a:t>
            </a:r>
            <a:br/>
            <a:r>
              <a:rPr>
                <a:latin typeface="Rockwell"/>
                <a:ea typeface="Rockwell"/>
                <a:cs typeface="Rockwell"/>
                <a:sym typeface="Rockwell"/>
              </a:rPr>
              <a:t>– 40-65%</a:t>
            </a:r>
            <a:endParaRPr spc="-1"/>
          </a:p>
          <a:p>
            <a:pPr>
              <a:lnSpc>
                <a:spcPct val="103000"/>
              </a:lnSpc>
              <a:defRPr spc="-1" sz="2000">
                <a:latin typeface="Rockwell"/>
                <a:ea typeface="Rockwell"/>
                <a:cs typeface="Rockwell"/>
                <a:sym typeface="Rockwell"/>
              </a:defRPr>
            </a:pPr>
          </a:p>
          <a:p>
            <a:pPr>
              <a:lnSpc>
                <a:spcPct val="103000"/>
              </a:lnSpc>
              <a:defRPr spc="-100" sz="2000">
                <a:latin typeface="Rockwell Bold"/>
                <a:ea typeface="Rockwell Bold"/>
                <a:cs typeface="Rockwell Bold"/>
                <a:sym typeface="Rockwell Bold"/>
              </a:defRPr>
            </a:pPr>
            <a:r>
              <a:t>Undgå træk, støj og støv</a:t>
            </a:r>
          </a:p>
        </p:txBody>
      </p:sp>
      <p:pic>
        <p:nvPicPr>
          <p:cNvPr id="1414" name="Screenshot 2019-09-30 at 14.39.35.png" descr="Screenshot 2019-09-30 at 14.39.35.png"/>
          <p:cNvPicPr>
            <a:picLocks noChangeAspect="1"/>
          </p:cNvPicPr>
          <p:nvPr/>
        </p:nvPicPr>
        <p:blipFill>
          <a:blip r:embed="rId3">
            <a:extLst/>
          </a:blip>
          <a:srcRect l="30658" t="0" r="30658" b="0"/>
          <a:stretch>
            <a:fillRect/>
          </a:stretch>
        </p:blipFill>
        <p:spPr>
          <a:xfrm>
            <a:off x="0" y="0"/>
            <a:ext cx="3543121" cy="5142961"/>
          </a:xfrm>
          <a:prstGeom prst="rect">
            <a:avLst/>
          </a:prstGeom>
          <a:ln w="12700">
            <a:miter lim="400000"/>
          </a:ln>
        </p:spPr>
      </p:pic>
      <p:pic>
        <p:nvPicPr>
          <p:cNvPr id="1415" name="Image" descr="Image"/>
          <p:cNvPicPr>
            <a:picLocks noChangeAspect="1"/>
          </p:cNvPicPr>
          <p:nvPr/>
        </p:nvPicPr>
        <p:blipFill>
          <a:blip r:embed="rId4">
            <a:extLst/>
          </a:blip>
          <a:stretch>
            <a:fillRect/>
          </a:stretch>
        </p:blipFill>
        <p:spPr>
          <a:xfrm>
            <a:off x="8427239" y="227520"/>
            <a:ext cx="433081" cy="42732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9" name="Screenshot 2019-09-30 at 14.39.35.png" descr="Screenshot 2019-09-30 at 14.39.35.png"/>
          <p:cNvPicPr>
            <a:picLocks noChangeAspect="1"/>
          </p:cNvPicPr>
          <p:nvPr/>
        </p:nvPicPr>
        <p:blipFill>
          <a:blip r:embed="rId3">
            <a:extLst/>
          </a:blip>
          <a:srcRect l="0" t="5088" r="0" b="8638"/>
          <a:stretch>
            <a:fillRect/>
          </a:stretch>
        </p:blipFill>
        <p:spPr>
          <a:xfrm rot="5400000">
            <a:off x="4910039" y="906839"/>
            <a:ext cx="5140801" cy="3326402"/>
          </a:xfrm>
          <a:prstGeom prst="rect">
            <a:avLst/>
          </a:prstGeom>
          <a:ln w="12700">
            <a:miter lim="400000"/>
          </a:ln>
        </p:spPr>
      </p:pic>
      <p:pic>
        <p:nvPicPr>
          <p:cNvPr id="1420" name="Image" descr="Image"/>
          <p:cNvPicPr>
            <a:picLocks noChangeAspect="1"/>
          </p:cNvPicPr>
          <p:nvPr/>
        </p:nvPicPr>
        <p:blipFill>
          <a:blip r:embed="rId4">
            <a:extLst/>
          </a:blip>
          <a:stretch>
            <a:fillRect/>
          </a:stretch>
        </p:blipFill>
        <p:spPr>
          <a:xfrm>
            <a:off x="8433359" y="235080"/>
            <a:ext cx="433081" cy="427320"/>
          </a:xfrm>
          <a:prstGeom prst="rect">
            <a:avLst/>
          </a:prstGeom>
          <a:ln w="12700">
            <a:miter lim="400000"/>
          </a:ln>
        </p:spPr>
      </p:pic>
      <p:sp>
        <p:nvSpPr>
          <p:cNvPr id="1421" name="CustomShape 3"/>
          <p:cNvSpPr txBox="1"/>
          <p:nvPr/>
        </p:nvSpPr>
        <p:spPr>
          <a:xfrm>
            <a:off x="460038" y="363074"/>
            <a:ext cx="4742357" cy="4209935"/>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00" sz="3200">
                <a:solidFill>
                  <a:srgbClr val="00B050"/>
                </a:solidFill>
                <a:latin typeface="Rockwell Bold"/>
                <a:ea typeface="Rockwell Bold"/>
                <a:cs typeface="Rockwell Bold"/>
                <a:sym typeface="Rockwell Bold"/>
              </a:defRPr>
            </a:pPr>
            <a:r>
              <a:t>Klogt DESIGN</a:t>
            </a:r>
            <a:endParaRPr spc="-1"/>
          </a:p>
          <a:p>
            <a:pPr>
              <a:lnSpc>
                <a:spcPct val="103000"/>
              </a:lnSpc>
              <a:defRPr spc="-1" sz="2200">
                <a:latin typeface="Rockwell"/>
                <a:ea typeface="Rockwell"/>
                <a:cs typeface="Rockwell"/>
                <a:sym typeface="Rockwell"/>
              </a:defRPr>
            </a:pPr>
          </a:p>
          <a:p>
            <a:pPr>
              <a:lnSpc>
                <a:spcPct val="103000"/>
              </a:lnSpc>
              <a:defRPr spc="-100" sz="2200">
                <a:latin typeface="Rockwell"/>
                <a:ea typeface="Rockwell"/>
                <a:cs typeface="Rockwell"/>
                <a:sym typeface="Rockwell"/>
              </a:defRPr>
            </a:pPr>
            <a:r>
              <a:t>Tager højde for </a:t>
            </a:r>
            <a:endParaRPr spc="-1"/>
          </a:p>
          <a:p>
            <a:pPr>
              <a:lnSpc>
                <a:spcPct val="103000"/>
              </a:lnSpc>
              <a:defRPr spc="-1" sz="2200">
                <a:latin typeface="Rockwell"/>
                <a:ea typeface="Rockwell"/>
                <a:cs typeface="Rockwell"/>
                <a:sym typeface="Rockwell"/>
              </a:defRPr>
            </a:pPr>
          </a:p>
          <a:p>
            <a:pPr marL="342900" indent="-342900">
              <a:lnSpc>
                <a:spcPct val="103000"/>
              </a:lnSpc>
              <a:buSzPct val="100000"/>
              <a:buFont typeface="Arial"/>
              <a:buChar char="•"/>
              <a:defRPr spc="-100" sz="2200">
                <a:latin typeface="Rockwell Bold"/>
                <a:ea typeface="Rockwell Bold"/>
                <a:cs typeface="Rockwell Bold"/>
                <a:sym typeface="Rockwell Bold"/>
              </a:defRPr>
            </a:pPr>
            <a:r>
              <a:t>Placering</a:t>
            </a:r>
            <a:endParaRPr spc="-1"/>
          </a:p>
          <a:p>
            <a:pPr marL="345440" indent="-342900">
              <a:lnSpc>
                <a:spcPct val="103000"/>
              </a:lnSpc>
              <a:buClr>
                <a:srgbClr val="000000"/>
              </a:buClr>
              <a:buSzPct val="100000"/>
              <a:buFont typeface="Arial"/>
              <a:buChar char="•"/>
              <a:defRPr spc="-100" sz="2200">
                <a:latin typeface="Rockwell Bold"/>
                <a:ea typeface="Rockwell Bold"/>
                <a:cs typeface="Rockwell Bold"/>
                <a:sym typeface="Rockwell Bold"/>
              </a:defRPr>
            </a:pPr>
            <a:r>
              <a:t>Lavt ressourceforbrug</a:t>
            </a:r>
            <a:r>
              <a:rPr>
                <a:latin typeface="Rockwell"/>
                <a:ea typeface="Rockwell"/>
                <a:cs typeface="Rockwell"/>
                <a:sym typeface="Rockwell"/>
              </a:rPr>
              <a:t> i drift </a:t>
            </a:r>
            <a:endParaRPr spc="-1"/>
          </a:p>
          <a:p>
            <a:pPr marL="345440" indent="-342900">
              <a:lnSpc>
                <a:spcPct val="103000"/>
              </a:lnSpc>
              <a:buClr>
                <a:srgbClr val="000000"/>
              </a:buClr>
              <a:buSzPct val="100000"/>
              <a:buFont typeface="Arial"/>
              <a:buChar char="•"/>
              <a:defRPr spc="-100" sz="2200">
                <a:latin typeface="Rockwell Bold"/>
                <a:ea typeface="Rockwell Bold"/>
                <a:cs typeface="Rockwell Bold"/>
                <a:sym typeface="Rockwell Bold"/>
              </a:defRPr>
            </a:pPr>
            <a:r>
              <a:t>Foranderlighed </a:t>
            </a:r>
            <a:endParaRPr spc="-1"/>
          </a:p>
          <a:p>
            <a:pPr marL="345440" indent="-342900">
              <a:lnSpc>
                <a:spcPct val="103000"/>
              </a:lnSpc>
              <a:buClr>
                <a:srgbClr val="000000"/>
              </a:buClr>
              <a:buSzPct val="100000"/>
              <a:buFont typeface="Arial"/>
              <a:buChar char="•"/>
              <a:defRPr spc="-100" sz="2200">
                <a:latin typeface="Rockwell Bold"/>
                <a:ea typeface="Rockwell Bold"/>
                <a:cs typeface="Rockwell Bold"/>
                <a:sym typeface="Rockwell Bold"/>
              </a:defRPr>
            </a:pPr>
            <a:r>
              <a:t>Termisk masse </a:t>
            </a:r>
            <a:endParaRPr spc="-1"/>
          </a:p>
          <a:p>
            <a:pPr marL="345440" indent="-342900">
              <a:lnSpc>
                <a:spcPct val="103000"/>
              </a:lnSpc>
              <a:buClr>
                <a:srgbClr val="000000"/>
              </a:buClr>
              <a:buSzPct val="100000"/>
              <a:buFont typeface="Arial"/>
              <a:buChar char="•"/>
              <a:defRPr spc="-100" sz="2200">
                <a:latin typeface="Rockwell Bold"/>
                <a:ea typeface="Rockwell Bold"/>
                <a:cs typeface="Rockwell Bold"/>
                <a:sym typeface="Rockwell Bold"/>
              </a:defRPr>
            </a:pPr>
            <a:r>
              <a:t>Æstetik</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sp>
        <p:nvSpPr>
          <p:cNvPr id="1425" name="CustomShape 1"/>
          <p:cNvSpPr txBox="1"/>
          <p:nvPr/>
        </p:nvSpPr>
        <p:spPr>
          <a:xfrm>
            <a:off x="604799" y="292319"/>
            <a:ext cx="6714722" cy="54061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800">
                <a:solidFill>
                  <a:srgbClr val="FFFFFF"/>
                </a:solidFill>
                <a:latin typeface="Rockwell Bold"/>
                <a:ea typeface="Rockwell Bold"/>
                <a:cs typeface="Rockwell Bold"/>
                <a:sym typeface="Rockwell Bold"/>
              </a:defRPr>
            </a:lvl1pPr>
          </a:lstStyle>
          <a:p>
            <a:pPr/>
            <a:r>
              <a:t>Hvorfor bygge bæredygtigt?</a:t>
            </a:r>
          </a:p>
        </p:txBody>
      </p:sp>
      <p:pic>
        <p:nvPicPr>
          <p:cNvPr id="1426" name="Image" descr="Image"/>
          <p:cNvPicPr>
            <a:picLocks noChangeAspect="1"/>
          </p:cNvPicPr>
          <p:nvPr/>
        </p:nvPicPr>
        <p:blipFill>
          <a:blip r:embed="rId3">
            <a:extLst/>
          </a:blip>
          <a:stretch>
            <a:fillRect/>
          </a:stretch>
        </p:blipFill>
        <p:spPr>
          <a:xfrm>
            <a:off x="8433359" y="235080"/>
            <a:ext cx="433081" cy="427320"/>
          </a:xfrm>
          <a:prstGeom prst="rect">
            <a:avLst/>
          </a:prstGeom>
          <a:ln w="12700">
            <a:miter lim="400000"/>
          </a:ln>
        </p:spPr>
      </p:pic>
      <p:pic>
        <p:nvPicPr>
          <p:cNvPr id="1427" name="Screenshot 2019-10-01 at 11.25.51.png" descr="Screenshot 2019-10-01 at 11.25.51.png"/>
          <p:cNvPicPr>
            <a:picLocks noChangeAspect="1"/>
          </p:cNvPicPr>
          <p:nvPr/>
        </p:nvPicPr>
        <p:blipFill>
          <a:blip r:embed="rId4">
            <a:extLst/>
          </a:blip>
          <a:srcRect l="0" t="2763" r="0" b="16655"/>
          <a:stretch>
            <a:fillRect/>
          </a:stretch>
        </p:blipFill>
        <p:spPr>
          <a:xfrm>
            <a:off x="675638" y="1284194"/>
            <a:ext cx="7789321" cy="4164040"/>
          </a:xfrm>
          <a:prstGeom prst="rect">
            <a:avLst/>
          </a:prstGeom>
          <a:ln w="12700">
            <a:miter lim="400000"/>
          </a:ln>
        </p:spPr>
      </p:pic>
      <p:sp>
        <p:nvSpPr>
          <p:cNvPr id="1428" name="CustomShape 2"/>
          <p:cNvSpPr txBox="1"/>
          <p:nvPr/>
        </p:nvSpPr>
        <p:spPr>
          <a:xfrm>
            <a:off x="866167" y="4875839"/>
            <a:ext cx="1043752"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pc="-1" sz="1000">
                <a:solidFill>
                  <a:srgbClr val="FFFFFF"/>
                </a:solidFill>
                <a:latin typeface="Rockwell"/>
                <a:ea typeface="Rockwell"/>
                <a:cs typeface="Rockwell"/>
                <a:sym typeface="Rockwell"/>
              </a:defRPr>
            </a:lvl1pPr>
          </a:lstStyle>
          <a:p>
            <a:pPr/>
            <a:r>
              <a:t>Foto: Barnyz</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2" name="CustomShape 3"/>
          <p:cNvSpPr txBox="1"/>
          <p:nvPr/>
        </p:nvSpPr>
        <p:spPr>
          <a:xfrm>
            <a:off x="3332438" y="1152046"/>
            <a:ext cx="5252145" cy="423648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
                <a:latin typeface="Rockwell"/>
                <a:ea typeface="Rockwell"/>
                <a:cs typeface="Rockwell"/>
                <a:sym typeface="Rockwell"/>
              </a:defRPr>
            </a:pPr>
          </a:p>
          <a:p>
            <a:pPr marL="323850" indent="-168275">
              <a:lnSpc>
                <a:spcPct val="115000"/>
              </a:lnSpc>
              <a:spcBef>
                <a:spcPts val="1500"/>
              </a:spcBef>
              <a:buClr>
                <a:srgbClr val="000000"/>
              </a:buClr>
              <a:buSzPct val="100000"/>
              <a:buFont typeface="Arial"/>
              <a:buChar char="•"/>
              <a:defRPr spc="-100">
                <a:latin typeface="Rockwell"/>
                <a:ea typeface="Rockwell"/>
                <a:cs typeface="Rockwell"/>
                <a:sym typeface="Rockwell"/>
              </a:defRPr>
            </a:pPr>
            <a:r>
              <a:t>Byggeriet (opførelse og drift) står for </a:t>
            </a:r>
            <a:br/>
            <a:r>
              <a:rPr>
                <a:latin typeface="Rockwell Bold"/>
                <a:ea typeface="Rockwell Bold"/>
                <a:cs typeface="Rockwell Bold"/>
                <a:sym typeface="Rockwell Bold"/>
              </a:rPr>
              <a:t>40% af al CO</a:t>
            </a:r>
            <a:r>
              <a:rPr sz="1300">
                <a:latin typeface="Rockwell Bold"/>
                <a:ea typeface="Rockwell Bold"/>
                <a:cs typeface="Rockwell Bold"/>
                <a:sym typeface="Rockwell Bold"/>
              </a:rPr>
              <a:t>2</a:t>
            </a:r>
            <a:r>
              <a:rPr>
                <a:latin typeface="Rockwell Bold"/>
                <a:ea typeface="Rockwell Bold"/>
                <a:cs typeface="Rockwell Bold"/>
                <a:sym typeface="Rockwell Bold"/>
              </a:rPr>
              <a:t> udledning!</a:t>
            </a:r>
            <a:endParaRPr spc="-1">
              <a:latin typeface="Rockwell Bold"/>
              <a:ea typeface="Rockwell Bold"/>
              <a:cs typeface="Rockwell Bold"/>
              <a:sym typeface="Rockwell Bold"/>
            </a:endParaRPr>
          </a:p>
          <a:p>
            <a:pPr marL="323850" indent="-168275">
              <a:lnSpc>
                <a:spcPct val="115000"/>
              </a:lnSpc>
              <a:spcBef>
                <a:spcPts val="1500"/>
              </a:spcBef>
              <a:buClr>
                <a:srgbClr val="000000"/>
              </a:buClr>
              <a:buSzPct val="100000"/>
              <a:buFont typeface="Arial"/>
              <a:buChar char="•"/>
              <a:defRPr spc="-100">
                <a:latin typeface="Rockwell"/>
                <a:ea typeface="Rockwell"/>
                <a:cs typeface="Rockwell"/>
                <a:sym typeface="Rockwell"/>
              </a:defRPr>
            </a:pPr>
            <a:r>
              <a:t>Prognoser siger, at vi i fremtiden skal </a:t>
            </a:r>
            <a:r>
              <a:rPr>
                <a:latin typeface="Rockwell Bold"/>
                <a:ea typeface="Rockwell Bold"/>
                <a:cs typeface="Rockwell Bold"/>
                <a:sym typeface="Rockwell Bold"/>
              </a:rPr>
              <a:t>“bygge London” en gang om ugen!</a:t>
            </a:r>
            <a:endParaRPr spc="-1">
              <a:latin typeface="Rockwell Bold"/>
              <a:ea typeface="Rockwell Bold"/>
              <a:cs typeface="Rockwell Bold"/>
              <a:sym typeface="Rockwell Bold"/>
            </a:endParaRPr>
          </a:p>
          <a:p>
            <a:pPr marL="323850" indent="-168275">
              <a:lnSpc>
                <a:spcPct val="115000"/>
              </a:lnSpc>
              <a:spcBef>
                <a:spcPts val="1500"/>
              </a:spcBef>
              <a:buClr>
                <a:srgbClr val="000000"/>
              </a:buClr>
              <a:buSzPct val="100000"/>
              <a:buFont typeface="Arial"/>
              <a:buChar char="•"/>
              <a:defRPr spc="-100">
                <a:latin typeface="Rockwell"/>
                <a:ea typeface="Rockwell"/>
                <a:cs typeface="Rockwell"/>
                <a:sym typeface="Rockwell"/>
              </a:defRPr>
            </a:pPr>
            <a:r>
              <a:t>Byggeri og drift af bygninger står for </a:t>
            </a:r>
            <a:br/>
            <a:r>
              <a:rPr>
                <a:latin typeface="Rockwell Bold"/>
                <a:ea typeface="Rockwell Bold"/>
                <a:cs typeface="Rockwell Bold"/>
                <a:sym typeface="Rockwell Bold"/>
              </a:rPr>
              <a:t>36% af klodens energiforbrug!</a:t>
            </a:r>
            <a:r>
              <a:t> </a:t>
            </a:r>
            <a:endParaRPr spc="-1"/>
          </a:p>
          <a:p>
            <a:pPr marL="323850" indent="-168275">
              <a:lnSpc>
                <a:spcPct val="115000"/>
              </a:lnSpc>
              <a:spcBef>
                <a:spcPts val="1500"/>
              </a:spcBef>
              <a:buClr>
                <a:srgbClr val="000000"/>
              </a:buClr>
              <a:buSzPct val="100000"/>
              <a:buFont typeface="Arial"/>
              <a:buChar char="•"/>
              <a:defRPr spc="-100">
                <a:latin typeface="Rockwell Bold"/>
                <a:ea typeface="Rockwell Bold"/>
                <a:cs typeface="Rockwell Bold"/>
                <a:sym typeface="Rockwell Bold"/>
              </a:defRPr>
            </a:pPr>
            <a:r>
              <a:t>Beton står alene for omtrent 7%</a:t>
            </a:r>
            <a:r>
              <a:rPr>
                <a:latin typeface="Rockwell"/>
                <a:ea typeface="Rockwell"/>
                <a:cs typeface="Rockwell"/>
                <a:sym typeface="Rockwell"/>
              </a:rPr>
              <a:t> </a:t>
            </a:r>
            <a:br>
              <a:rPr>
                <a:latin typeface="Rockwell"/>
                <a:ea typeface="Rockwell"/>
                <a:cs typeface="Rockwell"/>
                <a:sym typeface="Rockwell"/>
              </a:rPr>
            </a:br>
            <a:r>
              <a:rPr>
                <a:latin typeface="Rockwell"/>
                <a:ea typeface="Rockwell"/>
                <a:cs typeface="Rockwell"/>
                <a:sym typeface="Rockwell"/>
              </a:rPr>
              <a:t>af det globale udslip af drivhusgasser!</a:t>
            </a:r>
          </a:p>
        </p:txBody>
      </p:sp>
      <p:pic>
        <p:nvPicPr>
          <p:cNvPr id="1433" name="Screenshot 2019-09-30 at 14.39.35.png" descr="Screenshot 2019-09-30 at 14.39.35.png"/>
          <p:cNvPicPr>
            <a:picLocks noChangeAspect="1"/>
          </p:cNvPicPr>
          <p:nvPr/>
        </p:nvPicPr>
        <p:blipFill>
          <a:blip r:embed="rId3">
            <a:extLst/>
          </a:blip>
          <a:stretch>
            <a:fillRect/>
          </a:stretch>
        </p:blipFill>
        <p:spPr>
          <a:xfrm>
            <a:off x="-211681" y="0"/>
            <a:ext cx="3251882" cy="5141160"/>
          </a:xfrm>
          <a:prstGeom prst="rect">
            <a:avLst/>
          </a:prstGeom>
          <a:ln w="12700">
            <a:miter lim="400000"/>
          </a:ln>
        </p:spPr>
      </p:pic>
      <p:pic>
        <p:nvPicPr>
          <p:cNvPr id="1434" name="Image" descr="Image"/>
          <p:cNvPicPr>
            <a:picLocks noChangeAspect="1"/>
          </p:cNvPicPr>
          <p:nvPr/>
        </p:nvPicPr>
        <p:blipFill>
          <a:blip r:embed="rId4">
            <a:extLst/>
          </a:blip>
          <a:stretch>
            <a:fillRect/>
          </a:stretch>
        </p:blipFill>
        <p:spPr>
          <a:xfrm>
            <a:off x="8427239" y="227520"/>
            <a:ext cx="433081" cy="427320"/>
          </a:xfrm>
          <a:prstGeom prst="rect">
            <a:avLst/>
          </a:prstGeom>
          <a:ln w="12700">
            <a:miter lim="400000"/>
          </a:ln>
        </p:spPr>
      </p:pic>
      <p:grpSp>
        <p:nvGrpSpPr>
          <p:cNvPr id="1437" name="CustomShape 4"/>
          <p:cNvGrpSpPr/>
          <p:nvPr/>
        </p:nvGrpSpPr>
        <p:grpSpPr>
          <a:xfrm>
            <a:off x="849140" y="373840"/>
            <a:ext cx="7035043" cy="566019"/>
            <a:chOff x="0" y="0"/>
            <a:chExt cx="7035041" cy="566018"/>
          </a:xfrm>
        </p:grpSpPr>
        <p:sp>
          <p:nvSpPr>
            <p:cNvPr id="1435" name="Rectangle"/>
            <p:cNvSpPr/>
            <p:nvPr/>
          </p:nvSpPr>
          <p:spPr>
            <a:xfrm>
              <a:off x="-1" y="-1"/>
              <a:ext cx="7035043" cy="566020"/>
            </a:xfrm>
            <a:prstGeom prst="rect">
              <a:avLst/>
            </a:prstGeom>
            <a:solidFill>
              <a:srgbClr val="FFFFFF"/>
            </a:solidFill>
            <a:ln w="12700" cap="flat">
              <a:noFill/>
              <a:miter lim="400000"/>
            </a:ln>
            <a:effectLst/>
          </p:spPr>
          <p:txBody>
            <a:bodyPr wrap="square" lIns="45719" tIns="45719" rIns="45719" bIns="45719" numCol="1" anchor="t">
              <a:noAutofit/>
            </a:bodyPr>
            <a:lstStyle/>
            <a:p>
              <a:pPr>
                <a:defRPr spc="-1" sz="3200">
                  <a:solidFill>
                    <a:srgbClr val="00B050"/>
                  </a:solidFill>
                  <a:latin typeface="Rockwell Bold"/>
                  <a:ea typeface="Rockwell Bold"/>
                  <a:cs typeface="Rockwell Bold"/>
                  <a:sym typeface="Rockwell Bold"/>
                </a:defRPr>
              </a:pPr>
            </a:p>
          </p:txBody>
        </p:sp>
        <p:sp>
          <p:nvSpPr>
            <p:cNvPr id="1436" name="Hvorfor bygge bæredygtigt?"/>
            <p:cNvSpPr txBox="1"/>
            <p:nvPr/>
          </p:nvSpPr>
          <p:spPr>
            <a:xfrm>
              <a:off x="44999" y="-1"/>
              <a:ext cx="6079710" cy="4912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999" tIns="44999" rIns="44999" bIns="44999" numCol="1" anchor="t">
              <a:spAutoFit/>
            </a:bodyPr>
            <a:lstStyle>
              <a:lvl1pPr>
                <a:defRPr spc="-1" sz="3200">
                  <a:solidFill>
                    <a:srgbClr val="00B050"/>
                  </a:solidFill>
                  <a:latin typeface="Rockwell Bold"/>
                  <a:ea typeface="Rockwell Bold"/>
                  <a:cs typeface="Rockwell Bold"/>
                  <a:sym typeface="Rockwell Bold"/>
                </a:defRPr>
              </a:lvl1pPr>
            </a:lstStyle>
            <a:p>
              <a:pPr/>
              <a:r>
                <a:t>Hvorfor bygge bæredygtigt?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1" name="CustomShape 1"/>
          <p:cNvSpPr txBox="1"/>
          <p:nvPr/>
        </p:nvSpPr>
        <p:spPr>
          <a:xfrm>
            <a:off x="960952" y="440342"/>
            <a:ext cx="6889892" cy="96489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defRPr spc="-100" sz="2800">
                <a:latin typeface="Rockwell Bold"/>
                <a:ea typeface="Rockwell Bold"/>
                <a:cs typeface="Rockwell Bold"/>
                <a:sym typeface="Rockwell Bold"/>
              </a:defRPr>
            </a:pPr>
            <a:r>
              <a:t>Så </a:t>
            </a:r>
            <a:r>
              <a:rPr>
                <a:solidFill>
                  <a:srgbClr val="FF2929"/>
                </a:solidFill>
              </a:rPr>
              <a:t>hvordan </a:t>
            </a:r>
            <a:r>
              <a:t>bygger vi bæredygtigt?</a:t>
            </a:r>
          </a:p>
        </p:txBody>
      </p:sp>
      <p:pic>
        <p:nvPicPr>
          <p:cNvPr id="1442" name="Image" descr="Image"/>
          <p:cNvPicPr>
            <a:picLocks noChangeAspect="1"/>
          </p:cNvPicPr>
          <p:nvPr/>
        </p:nvPicPr>
        <p:blipFill>
          <a:blip r:embed="rId3">
            <a:extLst/>
          </a:blip>
          <a:stretch>
            <a:fillRect/>
          </a:stretch>
        </p:blipFill>
        <p:spPr>
          <a:xfrm>
            <a:off x="8427239" y="227520"/>
            <a:ext cx="433081" cy="427320"/>
          </a:xfrm>
          <a:prstGeom prst="rect">
            <a:avLst/>
          </a:prstGeom>
          <a:ln w="12700">
            <a:miter lim="400000"/>
          </a:ln>
        </p:spPr>
      </p:pic>
      <p:pic>
        <p:nvPicPr>
          <p:cNvPr id="1443" name="Billede 2" descr="Billede 2"/>
          <p:cNvPicPr>
            <a:picLocks noChangeAspect="1"/>
          </p:cNvPicPr>
          <p:nvPr/>
        </p:nvPicPr>
        <p:blipFill>
          <a:blip r:embed="rId4">
            <a:extLst/>
          </a:blip>
          <a:stretch>
            <a:fillRect/>
          </a:stretch>
        </p:blipFill>
        <p:spPr>
          <a:xfrm>
            <a:off x="1645656" y="1029747"/>
            <a:ext cx="3770719" cy="3787532"/>
          </a:xfrm>
          <a:prstGeom prst="rect">
            <a:avLst/>
          </a:prstGeom>
          <a:ln w="12700">
            <a:miter lim="400000"/>
          </a:ln>
        </p:spPr>
      </p:pic>
      <p:sp>
        <p:nvSpPr>
          <p:cNvPr id="1444" name="Arc 1"/>
          <p:cNvSpPr/>
          <p:nvPr/>
        </p:nvSpPr>
        <p:spPr>
          <a:xfrm rot="10200000">
            <a:off x="2221091" y="1060424"/>
            <a:ext cx="430697" cy="675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9671"/>
                  <a:pt x="21600" y="21600"/>
                </a:cubicBezTo>
              </a:path>
            </a:pathLst>
          </a:custGeom>
          <a:ln w="28575">
            <a:solidFill>
              <a:srgbClr val="FF2929"/>
            </a:solidFill>
          </a:ln>
        </p:spPr>
        <p:txBody>
          <a:bodyPr lIns="45719" rIns="45719" anchor="ctr"/>
          <a:lstStyle/>
          <a:p>
            <a:pPr algn="ctr">
              <a:defRPr>
                <a:solidFill>
                  <a:srgbClr val="FF2828"/>
                </a:solidFill>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68C353"/>
        </a:solidFill>
      </p:bgPr>
    </p:bg>
    <p:spTree>
      <p:nvGrpSpPr>
        <p:cNvPr id="1" name=""/>
        <p:cNvGrpSpPr/>
        <p:nvPr/>
      </p:nvGrpSpPr>
      <p:grpSpPr>
        <a:xfrm>
          <a:off x="0" y="0"/>
          <a:ext cx="0" cy="0"/>
          <a:chOff x="0" y="0"/>
          <a:chExt cx="0" cy="0"/>
        </a:xfrm>
      </p:grpSpPr>
      <p:sp>
        <p:nvSpPr>
          <p:cNvPr id="1448" name="CustomShape 1"/>
          <p:cNvSpPr txBox="1"/>
          <p:nvPr/>
        </p:nvSpPr>
        <p:spPr>
          <a:xfrm>
            <a:off x="365963" y="343918"/>
            <a:ext cx="6676922" cy="63457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3600">
                <a:solidFill>
                  <a:srgbClr val="FFFFFF"/>
                </a:solidFill>
                <a:latin typeface="Rockwell Bold"/>
                <a:ea typeface="Rockwell Bold"/>
                <a:cs typeface="Rockwell Bold"/>
                <a:sym typeface="Rockwell Bold"/>
              </a:defRPr>
            </a:lvl1pPr>
          </a:lstStyle>
          <a:p>
            <a:pPr/>
            <a:r>
              <a:t>De 5 principper</a:t>
            </a:r>
          </a:p>
        </p:txBody>
      </p:sp>
      <p:sp>
        <p:nvSpPr>
          <p:cNvPr id="1449" name="CustomShape 2"/>
          <p:cNvSpPr txBox="1"/>
          <p:nvPr/>
        </p:nvSpPr>
        <p:spPr>
          <a:xfrm>
            <a:off x="411837" y="1862639"/>
            <a:ext cx="1561707" cy="266917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a:defRPr spc="-1">
                <a:solidFill>
                  <a:srgbClr val="FFFFFF"/>
                </a:solidFill>
                <a:latin typeface="Rockwell Bold"/>
                <a:ea typeface="Rockwell Bold"/>
                <a:cs typeface="Rockwell Bold"/>
                <a:sym typeface="Rockwell Bold"/>
              </a:defRPr>
            </a:pPr>
            <a:r>
              <a:t>Lokal produktion</a:t>
            </a:r>
          </a:p>
          <a:p>
            <a:pPr>
              <a:defRPr spc="-1">
                <a:latin typeface="Rockwell"/>
                <a:ea typeface="Rockwell"/>
                <a:cs typeface="Rockwell"/>
                <a:sym typeface="Rockwell"/>
              </a:defRPr>
            </a:pPr>
          </a:p>
          <a:p>
            <a:pPr>
              <a:defRPr spc="-1" sz="1000">
                <a:latin typeface="Rockwell Bold"/>
                <a:ea typeface="Rockwell Bold"/>
                <a:cs typeface="Rockwell Bold"/>
                <a:sym typeface="Rockwell Bold"/>
              </a:defRPr>
            </a:pPr>
            <a:r>
              <a:t>Kort transport.</a:t>
            </a:r>
          </a:p>
          <a:p>
            <a:pPr>
              <a:defRPr spc="-1" sz="1000">
                <a:latin typeface="Rockwell"/>
                <a:ea typeface="Rockwell"/>
                <a:cs typeface="Rockwell"/>
                <a:sym typeface="Rockwell"/>
              </a:defRPr>
            </a:pPr>
          </a:p>
          <a:p>
            <a:pPr>
              <a:defRPr spc="-1" sz="1000">
                <a:latin typeface="Rockwell Bold"/>
                <a:ea typeface="Rockwell Bold"/>
                <a:cs typeface="Rockwell Bold"/>
                <a:sym typeface="Rockwell Bold"/>
              </a:defRPr>
            </a:pPr>
            <a:r>
              <a:t>Skånsom</a:t>
            </a:r>
            <a:r>
              <a:rPr>
                <a:latin typeface="Rockwell"/>
                <a:ea typeface="Rockwell"/>
                <a:cs typeface="Rockwell"/>
                <a:sym typeface="Rockwell"/>
              </a:rPr>
              <a:t> </a:t>
            </a:r>
          </a:p>
          <a:p>
            <a:pPr>
              <a:defRPr spc="-1" sz="1000">
                <a:latin typeface="Rockwell"/>
                <a:ea typeface="Rockwell"/>
                <a:cs typeface="Rockwell"/>
                <a:sym typeface="Rockwell"/>
              </a:defRPr>
            </a:pPr>
            <a:r>
              <a:t>Råstofudvinding. </a:t>
            </a:r>
          </a:p>
          <a:p>
            <a:pPr>
              <a:defRPr spc="-1" sz="1000">
                <a:latin typeface="Rockwell"/>
                <a:ea typeface="Rockwell"/>
                <a:cs typeface="Rockwell"/>
                <a:sym typeface="Rockwell"/>
              </a:defRPr>
            </a:pPr>
          </a:p>
          <a:p>
            <a:pPr>
              <a:defRPr spc="-1" sz="1000">
                <a:latin typeface="Rockwell"/>
                <a:ea typeface="Rockwell"/>
                <a:cs typeface="Rockwell"/>
                <a:sym typeface="Rockwell"/>
              </a:defRPr>
            </a:pPr>
            <a:r>
              <a:t>Vælg </a:t>
            </a:r>
            <a:r>
              <a:rPr>
                <a:latin typeface="Rockwell Bold"/>
                <a:ea typeface="Rockwell Bold"/>
                <a:cs typeface="Rockwell Bold"/>
                <a:sym typeface="Rockwell Bold"/>
              </a:rPr>
              <a:t>fornybare materialer</a:t>
            </a:r>
            <a:r>
              <a:t>, der produceres lokalt og med mindst muligt forurening, energi og ressourceforbrug.</a:t>
            </a:r>
          </a:p>
        </p:txBody>
      </p:sp>
      <p:pic>
        <p:nvPicPr>
          <p:cNvPr id="1450" name="Image" descr="Image"/>
          <p:cNvPicPr>
            <a:picLocks noChangeAspect="1"/>
          </p:cNvPicPr>
          <p:nvPr/>
        </p:nvPicPr>
        <p:blipFill>
          <a:blip r:embed="rId3">
            <a:extLst/>
          </a:blip>
          <a:stretch>
            <a:fillRect/>
          </a:stretch>
        </p:blipFill>
        <p:spPr>
          <a:xfrm>
            <a:off x="8433359" y="235080"/>
            <a:ext cx="433441" cy="427681"/>
          </a:xfrm>
          <a:prstGeom prst="rect">
            <a:avLst/>
          </a:prstGeom>
          <a:ln w="12700">
            <a:miter lim="400000"/>
          </a:ln>
        </p:spPr>
      </p:pic>
      <p:sp>
        <p:nvSpPr>
          <p:cNvPr id="1451" name="CustomShape 3"/>
          <p:cNvSpPr txBox="1"/>
          <p:nvPr/>
        </p:nvSpPr>
        <p:spPr>
          <a:xfrm>
            <a:off x="399600" y="1449000"/>
            <a:ext cx="1751759" cy="57276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normAutofit fontScale="100000" lnSpcReduction="0"/>
          </a:bodyPr>
          <a:lstStyle>
            <a:lvl1pPr>
              <a:defRPr spc="-100" sz="2400">
                <a:latin typeface="Rockwell"/>
                <a:ea typeface="Rockwell"/>
                <a:cs typeface="Rockwell"/>
                <a:sym typeface="Rockwell"/>
              </a:defRPr>
            </a:lvl1pPr>
          </a:lstStyle>
          <a:p>
            <a:pPr/>
            <a:r>
              <a:t>1</a:t>
            </a:r>
          </a:p>
        </p:txBody>
      </p:sp>
      <p:sp>
        <p:nvSpPr>
          <p:cNvPr id="1452" name="CustomShape 4"/>
          <p:cNvSpPr txBox="1"/>
          <p:nvPr/>
        </p:nvSpPr>
        <p:spPr>
          <a:xfrm>
            <a:off x="2099879" y="1449000"/>
            <a:ext cx="1751760" cy="57276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normAutofit fontScale="100000" lnSpcReduction="0"/>
          </a:bodyPr>
          <a:lstStyle>
            <a:lvl1pPr>
              <a:defRPr spc="-100" sz="2400">
                <a:latin typeface="Rockwell"/>
                <a:ea typeface="Rockwell"/>
                <a:cs typeface="Rockwell"/>
                <a:sym typeface="Rockwell"/>
              </a:defRPr>
            </a:lvl1pPr>
          </a:lstStyle>
          <a:p>
            <a:pPr/>
            <a:r>
              <a:t>2</a:t>
            </a:r>
          </a:p>
        </p:txBody>
      </p:sp>
      <p:sp>
        <p:nvSpPr>
          <p:cNvPr id="1453" name="CustomShape 5"/>
          <p:cNvSpPr txBox="1"/>
          <p:nvPr/>
        </p:nvSpPr>
        <p:spPr>
          <a:xfrm>
            <a:off x="3831480" y="1449000"/>
            <a:ext cx="1751760" cy="57276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normAutofit fontScale="100000" lnSpcReduction="0"/>
          </a:bodyPr>
          <a:lstStyle>
            <a:lvl1pPr>
              <a:defRPr spc="-100" sz="2400">
                <a:latin typeface="Rockwell"/>
                <a:ea typeface="Rockwell"/>
                <a:cs typeface="Rockwell"/>
                <a:sym typeface="Rockwell"/>
              </a:defRPr>
            </a:lvl1pPr>
          </a:lstStyle>
          <a:p>
            <a:pPr/>
            <a:r>
              <a:t>3</a:t>
            </a:r>
          </a:p>
        </p:txBody>
      </p:sp>
      <p:sp>
        <p:nvSpPr>
          <p:cNvPr id="1454" name="CustomShape 6"/>
          <p:cNvSpPr txBox="1"/>
          <p:nvPr/>
        </p:nvSpPr>
        <p:spPr>
          <a:xfrm>
            <a:off x="5531760" y="1449000"/>
            <a:ext cx="1751759" cy="57276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normAutofit fontScale="100000" lnSpcReduction="0"/>
          </a:bodyPr>
          <a:lstStyle>
            <a:lvl1pPr>
              <a:defRPr spc="-100" sz="2400">
                <a:latin typeface="Rockwell"/>
                <a:ea typeface="Rockwell"/>
                <a:cs typeface="Rockwell"/>
                <a:sym typeface="Rockwell"/>
              </a:defRPr>
            </a:lvl1pPr>
          </a:lstStyle>
          <a:p>
            <a:pPr/>
            <a:r>
              <a:t>4</a:t>
            </a:r>
          </a:p>
        </p:txBody>
      </p:sp>
      <p:sp>
        <p:nvSpPr>
          <p:cNvPr id="1455" name="CustomShape 7"/>
          <p:cNvSpPr txBox="1"/>
          <p:nvPr/>
        </p:nvSpPr>
        <p:spPr>
          <a:xfrm>
            <a:off x="7299000" y="1449000"/>
            <a:ext cx="1751760" cy="57276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ctr">
            <a:normAutofit fontScale="100000" lnSpcReduction="0"/>
          </a:bodyPr>
          <a:lstStyle>
            <a:lvl1pPr>
              <a:defRPr spc="-100" sz="2400">
                <a:latin typeface="Rockwell"/>
                <a:ea typeface="Rockwell"/>
                <a:cs typeface="Rockwell"/>
                <a:sym typeface="Rockwell"/>
              </a:defRPr>
            </a:lvl1pPr>
          </a:lstStyle>
          <a:p>
            <a:pPr/>
            <a:r>
              <a:t>5</a:t>
            </a:r>
          </a:p>
        </p:txBody>
      </p:sp>
      <p:sp>
        <p:nvSpPr>
          <p:cNvPr id="1456" name="CustomShape 8"/>
          <p:cNvSpPr txBox="1"/>
          <p:nvPr/>
        </p:nvSpPr>
        <p:spPr>
          <a:xfrm>
            <a:off x="2101319" y="1862639"/>
            <a:ext cx="1598299" cy="3099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defRPr spc="-100">
                <a:solidFill>
                  <a:srgbClr val="FFFFFF"/>
                </a:solidFill>
                <a:latin typeface="Rockwell Bold"/>
                <a:ea typeface="Rockwell Bold"/>
                <a:cs typeface="Rockwell Bold"/>
                <a:sym typeface="Rockwell Bold"/>
              </a:defRPr>
            </a:pPr>
            <a:r>
              <a:t>Lang </a:t>
            </a:r>
            <a:endParaRPr spc="-1"/>
          </a:p>
          <a:p>
            <a:pPr>
              <a:defRPr spc="-100">
                <a:solidFill>
                  <a:srgbClr val="FFFFFF"/>
                </a:solidFill>
                <a:latin typeface="Rockwell Bold"/>
                <a:ea typeface="Rockwell Bold"/>
                <a:cs typeface="Rockwell Bold"/>
                <a:sym typeface="Rockwell Bold"/>
              </a:defRPr>
            </a:pPr>
            <a:r>
              <a:t>levetid</a:t>
            </a:r>
            <a:endParaRPr spc="-1"/>
          </a:p>
          <a:p>
            <a:pPr>
              <a:lnSpc>
                <a:spcPct val="103000"/>
              </a:lnSpc>
              <a:defRPr spc="-1">
                <a:latin typeface="Rockwell"/>
                <a:ea typeface="Rockwell"/>
                <a:cs typeface="Rockwell"/>
                <a:sym typeface="Rockwell"/>
              </a:defRPr>
            </a:pPr>
          </a:p>
          <a:p>
            <a:pPr>
              <a:lnSpc>
                <a:spcPct val="103000"/>
              </a:lnSpc>
              <a:defRPr spc="-100" sz="1000">
                <a:latin typeface="Rockwell Bold"/>
                <a:ea typeface="Rockwell Bold"/>
                <a:cs typeface="Rockwell Bold"/>
                <a:sym typeface="Rockwell Bold"/>
              </a:defRPr>
            </a:pPr>
            <a:r>
              <a:t>Holdbarhed </a:t>
            </a:r>
            <a:r>
              <a:rPr>
                <a:latin typeface="Rockwell"/>
                <a:ea typeface="Rockwell"/>
                <a:cs typeface="Rockwell"/>
                <a:sym typeface="Rockwell"/>
              </a:rPr>
              <a:t>og vedligehold.</a:t>
            </a:r>
            <a:endParaRPr spc="-1"/>
          </a:p>
          <a:p>
            <a:pPr>
              <a:lnSpc>
                <a:spcPct val="103000"/>
              </a:lnSpc>
              <a:defRPr spc="-1" sz="1000">
                <a:latin typeface="Rockwell"/>
                <a:ea typeface="Rockwell"/>
                <a:cs typeface="Rockwell"/>
                <a:sym typeface="Rockwell"/>
              </a:defRPr>
            </a:pPr>
          </a:p>
          <a:p>
            <a:pPr>
              <a:lnSpc>
                <a:spcPct val="103000"/>
              </a:lnSpc>
              <a:defRPr spc="-100" sz="1000">
                <a:latin typeface="Rockwell"/>
                <a:ea typeface="Rockwell"/>
                <a:cs typeface="Rockwell"/>
                <a:sym typeface="Rockwell"/>
              </a:defRPr>
            </a:pPr>
            <a:r>
              <a:t>Mulighed for </a:t>
            </a:r>
            <a:r>
              <a:rPr>
                <a:latin typeface="Rockwell Bold"/>
                <a:ea typeface="Rockwell Bold"/>
                <a:cs typeface="Rockwell Bold"/>
                <a:sym typeface="Rockwell Bold"/>
              </a:rPr>
              <a:t>udskiftning </a:t>
            </a:r>
            <a:r>
              <a:t>og </a:t>
            </a:r>
            <a:r>
              <a:rPr>
                <a:latin typeface="Rockwell Bold"/>
                <a:ea typeface="Rockwell Bold"/>
                <a:cs typeface="Rockwell Bold"/>
                <a:sym typeface="Rockwell Bold"/>
              </a:rPr>
              <a:t>renovering </a:t>
            </a:r>
            <a:r>
              <a:t>af enkelte dele. </a:t>
            </a:r>
            <a:endParaRPr spc="-1"/>
          </a:p>
          <a:p>
            <a:pPr>
              <a:lnSpc>
                <a:spcPct val="103000"/>
              </a:lnSpc>
              <a:defRPr spc="-1" sz="1000">
                <a:latin typeface="Rockwell"/>
                <a:ea typeface="Rockwell"/>
                <a:cs typeface="Rockwell"/>
                <a:sym typeface="Rockwell"/>
              </a:defRPr>
            </a:pPr>
          </a:p>
          <a:p>
            <a:pPr>
              <a:lnSpc>
                <a:spcPct val="103000"/>
              </a:lnSpc>
              <a:defRPr spc="-100" sz="1000">
                <a:latin typeface="Rockwell Bold"/>
                <a:ea typeface="Rockwell Bold"/>
                <a:cs typeface="Rockwell Bold"/>
                <a:sym typeface="Rockwell Bold"/>
              </a:defRPr>
            </a:pPr>
            <a:r>
              <a:t>Konstruktiv beskyttelse </a:t>
            </a:r>
            <a:r>
              <a:rPr>
                <a:latin typeface="Rockwell"/>
                <a:ea typeface="Rockwell"/>
                <a:cs typeface="Rockwell"/>
                <a:sym typeface="Rockwell"/>
              </a:rPr>
              <a:t>af facade.</a:t>
            </a:r>
          </a:p>
        </p:txBody>
      </p:sp>
      <p:sp>
        <p:nvSpPr>
          <p:cNvPr id="1457" name="CustomShape 9"/>
          <p:cNvSpPr txBox="1"/>
          <p:nvPr/>
        </p:nvSpPr>
        <p:spPr>
          <a:xfrm>
            <a:off x="3855599" y="1862639"/>
            <a:ext cx="1478881" cy="3099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defRPr spc="-100">
                <a:solidFill>
                  <a:srgbClr val="FFFFFF"/>
                </a:solidFill>
                <a:latin typeface="Rockwell Bold"/>
                <a:ea typeface="Rockwell Bold"/>
                <a:cs typeface="Rockwell Bold"/>
                <a:sym typeface="Rockwell Bold"/>
              </a:defRPr>
            </a:pPr>
            <a:r>
              <a:t>Fornuftigt</a:t>
            </a:r>
            <a:endParaRPr spc="-1"/>
          </a:p>
          <a:p>
            <a:pPr>
              <a:defRPr spc="-100">
                <a:solidFill>
                  <a:srgbClr val="FFFFFF"/>
                </a:solidFill>
                <a:latin typeface="Rockwell Bold"/>
                <a:ea typeface="Rockwell Bold"/>
                <a:cs typeface="Rockwell Bold"/>
                <a:sym typeface="Rockwell Bold"/>
              </a:defRPr>
            </a:pPr>
            <a:r>
              <a:t>genbrug</a:t>
            </a:r>
            <a:endParaRPr spc="-1"/>
          </a:p>
          <a:p>
            <a:pPr>
              <a:lnSpc>
                <a:spcPct val="103000"/>
              </a:lnSpc>
              <a:defRPr spc="-1">
                <a:latin typeface="Rockwell"/>
                <a:ea typeface="Rockwell"/>
                <a:cs typeface="Rockwell"/>
                <a:sym typeface="Rockwell"/>
              </a:defRPr>
            </a:pPr>
          </a:p>
          <a:p>
            <a:pPr>
              <a:lnSpc>
                <a:spcPct val="103000"/>
              </a:lnSpc>
              <a:defRPr spc="-100" sz="1000">
                <a:latin typeface="Rockwell"/>
                <a:ea typeface="Rockwell"/>
                <a:cs typeface="Rockwell"/>
                <a:sym typeface="Rockwell"/>
              </a:defRPr>
            </a:pPr>
            <a:r>
              <a:t>Minimér </a:t>
            </a:r>
            <a:r>
              <a:rPr>
                <a:latin typeface="Rockwell Bold"/>
                <a:ea typeface="Rockwell Bold"/>
                <a:cs typeface="Rockwell Bold"/>
                <a:sym typeface="Rockwell Bold"/>
              </a:rPr>
              <a:t>affald.</a:t>
            </a:r>
            <a:endParaRPr>
              <a:latin typeface="Rockwell Bold"/>
              <a:ea typeface="Rockwell Bold"/>
              <a:cs typeface="Rockwell Bold"/>
              <a:sym typeface="Rockwell Bold"/>
            </a:endParaRPr>
          </a:p>
          <a:p>
            <a:pPr>
              <a:lnSpc>
                <a:spcPct val="103000"/>
              </a:lnSpc>
              <a:defRPr spc="-1" sz="1000">
                <a:latin typeface="Rockwell"/>
                <a:ea typeface="Rockwell"/>
                <a:cs typeface="Rockwell"/>
                <a:sym typeface="Rockwell"/>
              </a:defRPr>
            </a:pPr>
          </a:p>
          <a:p>
            <a:pPr>
              <a:lnSpc>
                <a:spcPct val="103000"/>
              </a:lnSpc>
              <a:defRPr spc="-100" sz="1000">
                <a:latin typeface="Rockwell"/>
                <a:ea typeface="Rockwell"/>
                <a:cs typeface="Rockwell"/>
                <a:sym typeface="Rockwell"/>
              </a:defRPr>
            </a:pPr>
            <a:r>
              <a:t>Meningsfuld </a:t>
            </a:r>
            <a:r>
              <a:rPr>
                <a:latin typeface="Rockwell Bold"/>
                <a:ea typeface="Rockwell Bold"/>
                <a:cs typeface="Rockwell Bold"/>
                <a:sym typeface="Rockwell Bold"/>
              </a:rPr>
              <a:t>genanvendelse </a:t>
            </a:r>
            <a:r>
              <a:t>af materialer. </a:t>
            </a:r>
            <a:endParaRPr spc="-1"/>
          </a:p>
          <a:p>
            <a:pPr>
              <a:lnSpc>
                <a:spcPct val="103000"/>
              </a:lnSpc>
              <a:defRPr spc="-1" sz="1000">
                <a:latin typeface="Rockwell"/>
                <a:ea typeface="Rockwell"/>
                <a:cs typeface="Rockwell"/>
                <a:sym typeface="Rockwell"/>
              </a:defRPr>
            </a:pPr>
          </a:p>
          <a:p>
            <a:pPr>
              <a:lnSpc>
                <a:spcPct val="103000"/>
              </a:lnSpc>
              <a:defRPr spc="-100" sz="1000">
                <a:latin typeface="Rockwell"/>
                <a:ea typeface="Rockwell"/>
                <a:cs typeface="Rockwell"/>
                <a:sym typeface="Rockwell"/>
              </a:defRPr>
            </a:pPr>
            <a:r>
              <a:t>Byg nyt med øje for </a:t>
            </a:r>
            <a:r>
              <a:rPr>
                <a:latin typeface="Rockwell Bold"/>
                <a:ea typeface="Rockwell Bold"/>
                <a:cs typeface="Rockwell Bold"/>
                <a:sym typeface="Rockwell Bold"/>
              </a:rPr>
              <a:t>genbrug </a:t>
            </a:r>
            <a:r>
              <a:t>/ cirkulær økonomi.</a:t>
            </a:r>
          </a:p>
        </p:txBody>
      </p:sp>
      <p:sp>
        <p:nvSpPr>
          <p:cNvPr id="1458" name="CustomShape 10"/>
          <p:cNvSpPr txBox="1"/>
          <p:nvPr/>
        </p:nvSpPr>
        <p:spPr>
          <a:xfrm>
            <a:off x="5531760" y="1862639"/>
            <a:ext cx="1478881" cy="3099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defRPr spc="-100">
                <a:solidFill>
                  <a:srgbClr val="FFFFFF"/>
                </a:solidFill>
                <a:latin typeface="Rockwell Bold"/>
                <a:ea typeface="Rockwell Bold"/>
                <a:cs typeface="Rockwell Bold"/>
                <a:sym typeface="Rockwell Bold"/>
              </a:defRPr>
            </a:pPr>
            <a:r>
              <a:t>Godt </a:t>
            </a:r>
            <a:endParaRPr spc="-1"/>
          </a:p>
          <a:p>
            <a:pPr>
              <a:defRPr spc="-100">
                <a:solidFill>
                  <a:srgbClr val="FFFFFF"/>
                </a:solidFill>
                <a:latin typeface="Rockwell Bold"/>
                <a:ea typeface="Rockwell Bold"/>
                <a:cs typeface="Rockwell Bold"/>
                <a:sym typeface="Rockwell Bold"/>
              </a:defRPr>
            </a:pPr>
            <a:r>
              <a:t>indeklima</a:t>
            </a:r>
            <a:endParaRPr spc="-1"/>
          </a:p>
          <a:p>
            <a:pPr>
              <a:lnSpc>
                <a:spcPct val="103000"/>
              </a:lnSpc>
              <a:defRPr spc="-1">
                <a:latin typeface="Rockwell"/>
                <a:ea typeface="Rockwell"/>
                <a:cs typeface="Rockwell"/>
                <a:sym typeface="Rockwell"/>
              </a:defRPr>
            </a:pPr>
          </a:p>
          <a:p>
            <a:pPr>
              <a:lnSpc>
                <a:spcPct val="103000"/>
              </a:lnSpc>
              <a:defRPr spc="-100" sz="1000">
                <a:latin typeface="Rockwell"/>
                <a:ea typeface="Rockwell"/>
                <a:cs typeface="Rockwell"/>
                <a:sym typeface="Rockwell"/>
              </a:defRPr>
            </a:pPr>
            <a:r>
              <a:t>Undgå </a:t>
            </a:r>
            <a:r>
              <a:rPr>
                <a:latin typeface="Rockwell Bold"/>
                <a:ea typeface="Rockwell Bold"/>
                <a:cs typeface="Rockwell Bold"/>
                <a:sym typeface="Rockwell Bold"/>
              </a:rPr>
              <a:t>skadelig kemi.</a:t>
            </a:r>
            <a:endParaRPr spc="-1">
              <a:latin typeface="Rockwell Bold"/>
              <a:ea typeface="Rockwell Bold"/>
              <a:cs typeface="Rockwell Bold"/>
              <a:sym typeface="Rockwell Bold"/>
            </a:endParaRPr>
          </a:p>
          <a:p>
            <a:pPr>
              <a:lnSpc>
                <a:spcPct val="103000"/>
              </a:lnSpc>
              <a:defRPr spc="-1" sz="1000">
                <a:latin typeface="Rockwell"/>
                <a:ea typeface="Rockwell"/>
                <a:cs typeface="Rockwell"/>
                <a:sym typeface="Rockwell"/>
              </a:defRPr>
            </a:pPr>
          </a:p>
          <a:p>
            <a:pPr>
              <a:lnSpc>
                <a:spcPct val="103000"/>
              </a:lnSpc>
              <a:defRPr spc="-100" sz="1000">
                <a:latin typeface="Rockwell"/>
                <a:ea typeface="Rockwell"/>
                <a:cs typeface="Rockwell"/>
                <a:sym typeface="Rockwell"/>
              </a:defRPr>
            </a:pPr>
            <a:r>
              <a:t>Byg </a:t>
            </a:r>
            <a:r>
              <a:rPr>
                <a:latin typeface="Rockwell Bold"/>
                <a:ea typeface="Rockwell Bold"/>
                <a:cs typeface="Rockwell Bold"/>
                <a:sym typeface="Rockwell Bold"/>
              </a:rPr>
              <a:t>diffusionsåbent</a:t>
            </a:r>
            <a:r>
              <a:t>.</a:t>
            </a:r>
            <a:endParaRPr spc="-1"/>
          </a:p>
          <a:p>
            <a:pPr>
              <a:lnSpc>
                <a:spcPct val="103000"/>
              </a:lnSpc>
              <a:defRPr spc="-1" sz="1000">
                <a:latin typeface="Rockwell"/>
                <a:ea typeface="Rockwell"/>
                <a:cs typeface="Rockwell"/>
                <a:sym typeface="Rockwell"/>
              </a:defRPr>
            </a:pPr>
          </a:p>
          <a:p>
            <a:pPr>
              <a:lnSpc>
                <a:spcPct val="103000"/>
              </a:lnSpc>
              <a:defRPr spc="-100" sz="1000">
                <a:latin typeface="Rockwell"/>
                <a:ea typeface="Rockwell"/>
                <a:cs typeface="Rockwell"/>
                <a:sym typeface="Rockwell"/>
              </a:defRPr>
            </a:pPr>
            <a:r>
              <a:t>Tilstræb </a:t>
            </a:r>
            <a:r>
              <a:rPr>
                <a:latin typeface="Rockwell Bold"/>
                <a:ea typeface="Rockwell Bold"/>
                <a:cs typeface="Rockwell Bold"/>
                <a:sym typeface="Rockwell Bold"/>
              </a:rPr>
              <a:t>behagelig luftfugtighed</a:t>
            </a:r>
            <a:r>
              <a:t>, 40- 65%. </a:t>
            </a:r>
            <a:endParaRPr spc="-1"/>
          </a:p>
          <a:p>
            <a:pPr>
              <a:lnSpc>
                <a:spcPct val="103000"/>
              </a:lnSpc>
              <a:defRPr spc="-1" sz="1000">
                <a:latin typeface="Rockwell"/>
                <a:ea typeface="Rockwell"/>
                <a:cs typeface="Rockwell"/>
                <a:sym typeface="Rockwell"/>
              </a:defRPr>
            </a:pPr>
          </a:p>
          <a:p>
            <a:pPr>
              <a:lnSpc>
                <a:spcPct val="103000"/>
              </a:lnSpc>
              <a:defRPr spc="-100" sz="1000">
                <a:latin typeface="Rockwell"/>
                <a:ea typeface="Rockwell"/>
                <a:cs typeface="Rockwell"/>
                <a:sym typeface="Rockwell"/>
              </a:defRPr>
            </a:pPr>
            <a:r>
              <a:t>Undgå træk, støj og støv.</a:t>
            </a:r>
          </a:p>
        </p:txBody>
      </p:sp>
      <p:sp>
        <p:nvSpPr>
          <p:cNvPr id="1459" name="CustomShape 11"/>
          <p:cNvSpPr txBox="1"/>
          <p:nvPr/>
        </p:nvSpPr>
        <p:spPr>
          <a:xfrm>
            <a:off x="7155653" y="1862639"/>
            <a:ext cx="1747918" cy="309960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defRPr spc="-100">
                <a:solidFill>
                  <a:srgbClr val="FFFFFF"/>
                </a:solidFill>
                <a:latin typeface="Rockwell Bold"/>
                <a:ea typeface="Rockwell Bold"/>
                <a:cs typeface="Rockwell Bold"/>
                <a:sym typeface="Rockwell Bold"/>
              </a:defRPr>
            </a:pPr>
            <a:r>
              <a:t>Klogt </a:t>
            </a:r>
            <a:endParaRPr spc="-1"/>
          </a:p>
          <a:p>
            <a:pPr>
              <a:defRPr spc="-100">
                <a:solidFill>
                  <a:srgbClr val="FFFFFF"/>
                </a:solidFill>
                <a:latin typeface="Rockwell Bold"/>
                <a:ea typeface="Rockwell Bold"/>
                <a:cs typeface="Rockwell Bold"/>
                <a:sym typeface="Rockwell Bold"/>
              </a:defRPr>
            </a:pPr>
            <a:r>
              <a:t>design</a:t>
            </a:r>
            <a:endParaRPr spc="-1"/>
          </a:p>
          <a:p>
            <a:pPr>
              <a:lnSpc>
                <a:spcPct val="103000"/>
              </a:lnSpc>
              <a:defRPr spc="-1">
                <a:latin typeface="Rockwell"/>
                <a:ea typeface="Rockwell"/>
                <a:cs typeface="Rockwell"/>
                <a:sym typeface="Rockwell"/>
              </a:defRPr>
            </a:pPr>
          </a:p>
          <a:p>
            <a:pPr>
              <a:lnSpc>
                <a:spcPct val="103000"/>
              </a:lnSpc>
              <a:defRPr spc="-100" sz="1000">
                <a:latin typeface="Rockwell"/>
                <a:ea typeface="Rockwell"/>
                <a:cs typeface="Rockwell"/>
                <a:sym typeface="Rockwell"/>
              </a:defRPr>
            </a:pPr>
            <a:r>
              <a:t>Tager højde for</a:t>
            </a:r>
            <a:br/>
            <a:endParaRPr spc="-1"/>
          </a:p>
          <a:p>
            <a:pPr marL="171450" indent="-171450">
              <a:lnSpc>
                <a:spcPct val="103000"/>
              </a:lnSpc>
              <a:buSzPct val="100000"/>
              <a:buFont typeface="Arial"/>
              <a:buChar char="•"/>
              <a:defRPr spc="-100" sz="1000">
                <a:latin typeface="Rockwell"/>
                <a:ea typeface="Rockwell"/>
                <a:cs typeface="Rockwell"/>
                <a:sym typeface="Rockwell"/>
              </a:defRPr>
            </a:pPr>
            <a:r>
              <a:t>Placering</a:t>
            </a:r>
            <a:endParaRPr spc="-1"/>
          </a:p>
          <a:p>
            <a:pPr marL="173354" indent="-171450">
              <a:lnSpc>
                <a:spcPct val="103000"/>
              </a:lnSpc>
              <a:buSzPct val="100000"/>
              <a:buFont typeface="Arial"/>
              <a:buChar char="•"/>
              <a:defRPr spc="-100" sz="1000">
                <a:latin typeface="Rockwell"/>
                <a:ea typeface="Rockwell"/>
                <a:cs typeface="Rockwell"/>
                <a:sym typeface="Rockwell"/>
              </a:defRPr>
            </a:pPr>
            <a:r>
              <a:t>Lavt ressourceforbrug</a:t>
            </a:r>
            <a:endParaRPr spc="-1"/>
          </a:p>
          <a:p>
            <a:pPr marL="173354" indent="-171450">
              <a:lnSpc>
                <a:spcPct val="103000"/>
              </a:lnSpc>
              <a:buSzPct val="100000"/>
              <a:buFont typeface="Arial"/>
              <a:buChar char="•"/>
              <a:defRPr spc="-100" sz="1000">
                <a:latin typeface="Rockwell"/>
                <a:ea typeface="Rockwell"/>
                <a:cs typeface="Rockwell"/>
                <a:sym typeface="Rockwell"/>
              </a:defRPr>
            </a:pPr>
            <a:r>
              <a:t>Foranderlighed</a:t>
            </a:r>
            <a:endParaRPr spc="-1"/>
          </a:p>
          <a:p>
            <a:pPr marL="173354" indent="-171450">
              <a:lnSpc>
                <a:spcPct val="103000"/>
              </a:lnSpc>
              <a:buSzPct val="100000"/>
              <a:buFont typeface="Arial"/>
              <a:buChar char="•"/>
              <a:defRPr spc="-100" sz="1000">
                <a:latin typeface="Rockwell"/>
                <a:ea typeface="Rockwell"/>
                <a:cs typeface="Rockwell"/>
                <a:sym typeface="Rockwell"/>
              </a:defRPr>
            </a:pPr>
            <a:r>
              <a:t>Termisk masse</a:t>
            </a:r>
            <a:endParaRPr spc="-1"/>
          </a:p>
          <a:p>
            <a:pPr marL="173354" indent="-171450">
              <a:lnSpc>
                <a:spcPct val="103000"/>
              </a:lnSpc>
              <a:buSzPct val="100000"/>
              <a:buFont typeface="Arial"/>
              <a:buChar char="•"/>
              <a:defRPr spc="-100" sz="1000">
                <a:latin typeface="Rockwell"/>
                <a:ea typeface="Rockwell"/>
                <a:cs typeface="Rockwell"/>
                <a:sym typeface="Rockwell"/>
              </a:defRPr>
            </a:pPr>
            <a:r>
              <a:t>Æstetik.</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68C353"/>
        </a:solidFill>
      </p:bgPr>
    </p:bg>
    <p:spTree>
      <p:nvGrpSpPr>
        <p:cNvPr id="1" name=""/>
        <p:cNvGrpSpPr/>
        <p:nvPr/>
      </p:nvGrpSpPr>
      <p:grpSpPr>
        <a:xfrm>
          <a:off x="0" y="0"/>
          <a:ext cx="0" cy="0"/>
          <a:chOff x="0" y="0"/>
          <a:chExt cx="0" cy="0"/>
        </a:xfrm>
      </p:grpSpPr>
      <p:sp>
        <p:nvSpPr>
          <p:cNvPr id="1463" name="TextShape 1"/>
          <p:cNvSpPr txBox="1"/>
          <p:nvPr/>
        </p:nvSpPr>
        <p:spPr>
          <a:xfrm>
            <a:off x="414314" y="277108"/>
            <a:ext cx="7022880" cy="4392362"/>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defTabSz="877823">
              <a:defRPr spc="-96" sz="4800">
                <a:solidFill>
                  <a:srgbClr val="FFFFFF"/>
                </a:solidFill>
                <a:latin typeface="Rockwell Bold"/>
                <a:ea typeface="Rockwell Bold"/>
                <a:cs typeface="Rockwell Bold"/>
                <a:sym typeface="Rockwell Bold"/>
              </a:defRPr>
            </a:pPr>
            <a:r>
              <a:t>Gruppeopgave</a:t>
            </a:r>
            <a:br/>
            <a:br/>
            <a:br/>
            <a:r>
              <a:rPr sz="1919">
                <a:solidFill>
                  <a:srgbClr val="000000"/>
                </a:solidFill>
                <a:latin typeface="Rockwell"/>
                <a:ea typeface="Rockwell"/>
                <a:cs typeface="Rockwell"/>
                <a:sym typeface="Rockwell"/>
              </a:rPr>
              <a:t>- Find et produkt, der er relateret til jeres fag, som I opfatter som bæredygtigt.</a:t>
            </a:r>
            <a:br>
              <a:rPr sz="1919">
                <a:solidFill>
                  <a:srgbClr val="000000"/>
                </a:solidFill>
                <a:latin typeface="Rockwell"/>
                <a:ea typeface="Rockwell"/>
                <a:cs typeface="Rockwell"/>
                <a:sym typeface="Rockwell"/>
              </a:rPr>
            </a:br>
            <a:br>
              <a:rPr sz="1919">
                <a:solidFill>
                  <a:srgbClr val="000000"/>
                </a:solidFill>
                <a:latin typeface="Rockwell"/>
                <a:ea typeface="Rockwell"/>
                <a:cs typeface="Rockwell"/>
                <a:sym typeface="Rockwell"/>
              </a:rPr>
            </a:br>
            <a:r>
              <a:rPr sz="1919">
                <a:solidFill>
                  <a:srgbClr val="000000"/>
                </a:solidFill>
                <a:latin typeface="Rockwell"/>
                <a:ea typeface="Rockwell"/>
                <a:cs typeface="Rockwell"/>
                <a:sym typeface="Rockwell"/>
              </a:rPr>
              <a:t>- Søg informationer om det ud fra </a:t>
            </a:r>
            <a:r>
              <a:rPr sz="1919">
                <a:solidFill>
                  <a:srgbClr val="000000"/>
                </a:solidFill>
              </a:rPr>
              <a:t>5-fingerreglen</a:t>
            </a:r>
            <a:r>
              <a:rPr sz="1919">
                <a:solidFill>
                  <a:srgbClr val="000000"/>
                </a:solidFill>
                <a:latin typeface="Rockwell"/>
                <a:ea typeface="Rockwell"/>
                <a:cs typeface="Rockwell"/>
                <a:sym typeface="Rockwell"/>
              </a:rPr>
              <a:t>.</a:t>
            </a:r>
            <a:br>
              <a:rPr sz="1919">
                <a:solidFill>
                  <a:srgbClr val="000000"/>
                </a:solidFill>
                <a:latin typeface="Rockwell"/>
                <a:ea typeface="Rockwell"/>
                <a:cs typeface="Rockwell"/>
                <a:sym typeface="Rockwell"/>
              </a:rPr>
            </a:br>
            <a:br>
              <a:rPr sz="1919">
                <a:solidFill>
                  <a:srgbClr val="000000"/>
                </a:solidFill>
                <a:latin typeface="Rockwell"/>
                <a:ea typeface="Rockwell"/>
                <a:cs typeface="Rockwell"/>
                <a:sym typeface="Rockwell"/>
              </a:rPr>
            </a:br>
            <a:r>
              <a:rPr sz="1919">
                <a:solidFill>
                  <a:srgbClr val="000000"/>
                </a:solidFill>
                <a:latin typeface="Rockwell"/>
                <a:ea typeface="Rockwell"/>
                <a:cs typeface="Rockwell"/>
                <a:sym typeface="Rockwell"/>
              </a:rPr>
              <a:t>Om en halv time snakker vi i plenum om produkterne og de informationer I har fundet.</a:t>
            </a:r>
          </a:p>
        </p:txBody>
      </p:sp>
      <p:pic>
        <p:nvPicPr>
          <p:cNvPr id="1464" name="Image" descr="Image"/>
          <p:cNvPicPr>
            <a:picLocks noChangeAspect="1"/>
          </p:cNvPicPr>
          <p:nvPr/>
        </p:nvPicPr>
        <p:blipFill>
          <a:blip r:embed="rId3">
            <a:extLst/>
          </a:blip>
          <a:stretch>
            <a:fillRect/>
          </a:stretch>
        </p:blipFill>
        <p:spPr>
          <a:xfrm>
            <a:off x="8109225" y="533624"/>
            <a:ext cx="435241" cy="42948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8" name="CustomShape 3"/>
          <p:cNvSpPr txBox="1"/>
          <p:nvPr/>
        </p:nvSpPr>
        <p:spPr>
          <a:xfrm>
            <a:off x="3562744" y="913210"/>
            <a:ext cx="4979191" cy="422795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defTabSz="886968">
              <a:lnSpc>
                <a:spcPct val="81000"/>
              </a:lnSpc>
              <a:defRPr spc="0" sz="1746">
                <a:latin typeface="Rockwell"/>
                <a:ea typeface="Rockwell"/>
                <a:cs typeface="Rockwell"/>
                <a:sym typeface="Rockwell"/>
              </a:defRPr>
            </a:pPr>
          </a:p>
          <a:p>
            <a:pPr marL="314134" indent="-163226" defTabSz="886968">
              <a:lnSpc>
                <a:spcPct val="103500"/>
              </a:lnSpc>
              <a:spcBef>
                <a:spcPts val="1400"/>
              </a:spcBef>
              <a:buClr>
                <a:srgbClr val="000000"/>
              </a:buClr>
              <a:buSzPct val="100000"/>
              <a:buFont typeface="Arial"/>
              <a:buChar char="•"/>
              <a:defRPr spc="-97" sz="1746">
                <a:latin typeface="Rockwell"/>
                <a:ea typeface="Rockwell"/>
                <a:cs typeface="Rockwell"/>
                <a:sym typeface="Rockwell"/>
              </a:defRPr>
            </a:pPr>
            <a:r>
              <a:t>Byggeriet (opførelse og drift) står for 40 procent af al CO</a:t>
            </a:r>
            <a:r>
              <a:rPr sz="1261"/>
              <a:t>2</a:t>
            </a:r>
            <a:r>
              <a:t> udledning!</a:t>
            </a:r>
            <a:endParaRPr spc="0"/>
          </a:p>
          <a:p>
            <a:pPr marL="314134" indent="-163226" defTabSz="886968">
              <a:lnSpc>
                <a:spcPct val="103500"/>
              </a:lnSpc>
              <a:spcBef>
                <a:spcPts val="1400"/>
              </a:spcBef>
              <a:buClr>
                <a:srgbClr val="000000"/>
              </a:buClr>
              <a:buSzPct val="100000"/>
              <a:buFont typeface="Arial"/>
              <a:buChar char="•"/>
              <a:defRPr spc="-97" sz="1746">
                <a:latin typeface="Rockwell"/>
                <a:ea typeface="Rockwell"/>
                <a:cs typeface="Rockwell"/>
                <a:sym typeface="Rockwell"/>
              </a:defRPr>
            </a:pPr>
            <a:r>
              <a:t>Det forventes at der vil blive bygget meget i de kommende år!</a:t>
            </a:r>
            <a:endParaRPr spc="0"/>
          </a:p>
          <a:p>
            <a:pPr marL="314134" indent="-163226" defTabSz="886968">
              <a:lnSpc>
                <a:spcPct val="103500"/>
              </a:lnSpc>
              <a:spcBef>
                <a:spcPts val="1400"/>
              </a:spcBef>
              <a:buClr>
                <a:srgbClr val="000000"/>
              </a:buClr>
              <a:buSzPct val="100000"/>
              <a:buFont typeface="Arial"/>
              <a:buChar char="•"/>
              <a:defRPr spc="-97" sz="1746">
                <a:latin typeface="Rockwell"/>
                <a:ea typeface="Rockwell"/>
                <a:cs typeface="Rockwell"/>
                <a:sym typeface="Rockwell"/>
              </a:defRPr>
            </a:pPr>
            <a:r>
              <a:t>Certificeringer af bæredygtigt byggeri er udviklet med forskellige målsætninger – sæt dig ind i disse!</a:t>
            </a:r>
            <a:endParaRPr spc="0"/>
          </a:p>
          <a:p>
            <a:pPr marL="314134" indent="-163226" defTabSz="886968">
              <a:lnSpc>
                <a:spcPct val="103500"/>
              </a:lnSpc>
              <a:spcBef>
                <a:spcPts val="1400"/>
              </a:spcBef>
              <a:buClr>
                <a:srgbClr val="000000"/>
              </a:buClr>
              <a:buSzPct val="100000"/>
              <a:buFont typeface="Arial"/>
              <a:buChar char="•"/>
              <a:defRPr spc="-97" sz="1746">
                <a:latin typeface="Rockwell"/>
                <a:ea typeface="Rockwell"/>
                <a:cs typeface="Rockwell"/>
                <a:sym typeface="Rockwell"/>
              </a:defRPr>
            </a:pPr>
            <a:r>
              <a:t>Vi kan bruge 5-fingerreglen til at vurdere bæredygtighed af byggeri og byggematerialer </a:t>
            </a:r>
            <a:endParaRPr spc="0"/>
          </a:p>
        </p:txBody>
      </p:sp>
      <p:pic>
        <p:nvPicPr>
          <p:cNvPr id="1469" name="Screenshot 2019-09-30 at 14.39.35.png" descr="Screenshot 2019-09-30 at 14.39.35.png"/>
          <p:cNvPicPr>
            <a:picLocks noChangeAspect="1"/>
          </p:cNvPicPr>
          <p:nvPr/>
        </p:nvPicPr>
        <p:blipFill>
          <a:blip r:embed="rId3">
            <a:extLst/>
          </a:blip>
          <a:srcRect l="24878" t="0" r="17513" b="0"/>
          <a:stretch>
            <a:fillRect/>
          </a:stretch>
        </p:blipFill>
        <p:spPr>
          <a:xfrm>
            <a:off x="0" y="0"/>
            <a:ext cx="3157200" cy="5148001"/>
          </a:xfrm>
          <a:prstGeom prst="rect">
            <a:avLst/>
          </a:prstGeom>
          <a:ln w="12700">
            <a:miter lim="400000"/>
          </a:ln>
        </p:spPr>
      </p:pic>
      <p:pic>
        <p:nvPicPr>
          <p:cNvPr id="1470" name="Image" descr="Image"/>
          <p:cNvPicPr>
            <a:picLocks noChangeAspect="1"/>
          </p:cNvPicPr>
          <p:nvPr/>
        </p:nvPicPr>
        <p:blipFill>
          <a:blip r:embed="rId4">
            <a:extLst/>
          </a:blip>
          <a:stretch>
            <a:fillRect/>
          </a:stretch>
        </p:blipFill>
        <p:spPr>
          <a:xfrm>
            <a:off x="8427239" y="227520"/>
            <a:ext cx="433081" cy="427320"/>
          </a:xfrm>
          <a:prstGeom prst="rect">
            <a:avLst/>
          </a:prstGeom>
          <a:ln w="12700">
            <a:miter lim="400000"/>
          </a:ln>
        </p:spPr>
      </p:pic>
      <p:sp>
        <p:nvSpPr>
          <p:cNvPr id="1471" name="CustomShape 4"/>
          <p:cNvSpPr txBox="1"/>
          <p:nvPr/>
        </p:nvSpPr>
        <p:spPr>
          <a:xfrm>
            <a:off x="3710104" y="331191"/>
            <a:ext cx="3800607" cy="491242"/>
          </a:xfrm>
          <a:prstGeom prst="rect">
            <a:avLst/>
          </a:prstGeom>
          <a:ln w="12700">
            <a:miter lim="400000"/>
          </a:ln>
          <a:extLst>
            <a:ext uri="{C572A759-6A51-4108-AA02-DFA0A04FC94B}">
              <ma14:wrappingTextBoxFlag xmlns:ma14="http://schemas.microsoft.com/office/mac/drawingml/2011/main" val="1"/>
            </a:ext>
          </a:extLst>
        </p:spPr>
        <p:txBody>
          <a:bodyPr wrap="none" lIns="44999" tIns="44999" rIns="44999" bIns="44999">
            <a:spAutoFit/>
          </a:bodyPr>
          <a:lstStyle>
            <a:lvl1pPr>
              <a:defRPr spc="-1" sz="3200">
                <a:solidFill>
                  <a:srgbClr val="68C353"/>
                </a:solidFill>
                <a:latin typeface="Rockwell Bold"/>
                <a:ea typeface="Rockwell Bold"/>
                <a:cs typeface="Rockwell Bold"/>
                <a:sym typeface="Rockwell Bold"/>
              </a:defRPr>
            </a:lvl1pPr>
          </a:lstStyle>
          <a:p>
            <a:pPr/>
            <a:r>
              <a:t>Hvad har vi lært?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46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4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4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46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68"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5" name="CustomShape 1"/>
          <p:cNvSpPr txBox="1"/>
          <p:nvPr/>
        </p:nvSpPr>
        <p:spPr>
          <a:xfrm>
            <a:off x="604799" y="241560"/>
            <a:ext cx="6219002" cy="6584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800">
                <a:latin typeface="Rockwell Bold"/>
                <a:ea typeface="Rockwell Bold"/>
                <a:cs typeface="Rockwell Bold"/>
                <a:sym typeface="Rockwell Bold"/>
              </a:defRPr>
            </a:lvl1pPr>
          </a:lstStyle>
          <a:p>
            <a:pPr/>
            <a:r>
              <a:t>Kilder</a:t>
            </a:r>
          </a:p>
        </p:txBody>
      </p:sp>
      <p:pic>
        <p:nvPicPr>
          <p:cNvPr id="1476" name="Image" descr="Image"/>
          <p:cNvPicPr>
            <a:picLocks noChangeAspect="1"/>
          </p:cNvPicPr>
          <p:nvPr/>
        </p:nvPicPr>
        <p:blipFill>
          <a:blip r:embed="rId2">
            <a:extLst/>
          </a:blip>
          <a:stretch>
            <a:fillRect/>
          </a:stretch>
        </p:blipFill>
        <p:spPr>
          <a:xfrm>
            <a:off x="8427239" y="227520"/>
            <a:ext cx="433081" cy="427320"/>
          </a:xfrm>
          <a:prstGeom prst="rect">
            <a:avLst/>
          </a:prstGeom>
          <a:ln w="12700">
            <a:miter lim="400000"/>
          </a:ln>
        </p:spPr>
      </p:pic>
      <p:sp>
        <p:nvSpPr>
          <p:cNvPr id="1477" name="CustomShape 3"/>
          <p:cNvSpPr txBox="1"/>
          <p:nvPr/>
        </p:nvSpPr>
        <p:spPr>
          <a:xfrm>
            <a:off x="811867" y="1157695"/>
            <a:ext cx="7732081" cy="353929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marL="285750" indent="-285750">
              <a:buSzPct val="100000"/>
              <a:buFont typeface="Arial"/>
              <a:buChar char="•"/>
              <a:defRPr spc="-1" sz="1600">
                <a:latin typeface="Rockwell"/>
                <a:ea typeface="Rockwell"/>
                <a:cs typeface="Rockwell"/>
                <a:sym typeface="Rockwell"/>
              </a:defRPr>
            </a:pPr>
            <a:r>
              <a:t>Temahæfte om bæredygtigt byggeri: </a:t>
            </a:r>
            <a:br/>
            <a:r>
              <a:t>Focus A, fra Landsforeningen Økologisk Byggeri </a:t>
            </a:r>
            <a:br/>
            <a:r>
              <a:rPr sz="1200" u="sng">
                <a:solidFill>
                  <a:srgbClr val="0000FF"/>
                </a:solidFill>
                <a:uFill>
                  <a:solidFill>
                    <a:srgbClr val="0000FF"/>
                  </a:solidFill>
                </a:uFill>
                <a:hlinkClick r:id="rId3" invalidUrl="" action="" tgtFrame="" tooltip="" history="1" highlightClick="0" endSnd="0"/>
              </a:rPr>
              <a:t>https://www.lob.dk/</a:t>
            </a:r>
            <a:r>
              <a:rPr sz="1200"/>
              <a:t> </a:t>
            </a:r>
            <a:endParaRPr sz="1200"/>
          </a:p>
          <a:p>
            <a:pPr marL="285750" indent="-285750">
              <a:buSzPct val="100000"/>
              <a:buFont typeface="Arial"/>
              <a:buChar char="•"/>
              <a:defRPr spc="-1" sz="1600">
                <a:latin typeface="Rockwell"/>
                <a:ea typeface="Rockwell"/>
                <a:cs typeface="Rockwell"/>
                <a:sym typeface="Rockwell"/>
              </a:defRPr>
            </a:pPr>
          </a:p>
          <a:p>
            <a:pPr marL="285750" indent="-285750">
              <a:buSzPct val="100000"/>
              <a:buFont typeface="Arial"/>
              <a:buChar char="•"/>
              <a:defRPr spc="-1" sz="1600">
                <a:latin typeface="Rockwell"/>
                <a:ea typeface="Rockwell"/>
                <a:cs typeface="Rockwell"/>
                <a:sym typeface="Rockwell"/>
              </a:defRPr>
            </a:pPr>
            <a:r>
              <a:t>Lendager Arkitekter</a:t>
            </a:r>
            <a:br/>
            <a:r>
              <a:rPr sz="1200" u="sng">
                <a:solidFill>
                  <a:srgbClr val="0000FF"/>
                </a:solidFill>
                <a:uFill>
                  <a:solidFill>
                    <a:srgbClr val="0000FF"/>
                  </a:solidFill>
                </a:uFill>
                <a:hlinkClick r:id="rId4" invalidUrl="" action="" tgtFrame="" tooltip="" history="1" highlightClick="0" endSnd="0"/>
              </a:rPr>
              <a:t>https://lendager.com</a:t>
            </a:r>
            <a:r>
              <a:rPr sz="1200"/>
              <a:t> </a:t>
            </a:r>
            <a:endParaRPr sz="1200"/>
          </a:p>
          <a:p>
            <a:pPr marL="285750" indent="-285750">
              <a:buSzPct val="100000"/>
              <a:buFont typeface="Arial"/>
              <a:buChar char="•"/>
              <a:defRPr spc="-1" sz="1600">
                <a:latin typeface="Rockwell"/>
                <a:ea typeface="Rockwell"/>
                <a:cs typeface="Rockwell"/>
                <a:sym typeface="Rockwell"/>
              </a:defRPr>
            </a:pPr>
          </a:p>
          <a:p>
            <a:pPr marL="285750" indent="-285750">
              <a:buSzPct val="100000"/>
              <a:buFont typeface="Arial"/>
              <a:buChar char="•"/>
              <a:defRPr spc="-1" sz="1600">
                <a:latin typeface="Rockwell"/>
                <a:ea typeface="Rockwell"/>
                <a:cs typeface="Rockwell"/>
                <a:sym typeface="Rockwell"/>
              </a:defRPr>
            </a:pPr>
            <a:r>
              <a:t>Concito: Bygningers klimapåvirkning i et livscyklusperspektiv</a:t>
            </a:r>
            <a:br/>
            <a:r>
              <a:rPr sz="1200" u="sng">
                <a:solidFill>
                  <a:srgbClr val="0000FF"/>
                </a:solidFill>
                <a:uFill>
                  <a:solidFill>
                    <a:srgbClr val="0000FF"/>
                  </a:solidFill>
                </a:uFill>
                <a:hlinkClick r:id="rId5" invalidUrl="" action="" tgtFrame="" tooltip="" history="1" highlightClick="0" endSnd="0"/>
              </a:rPr>
              <a:t>https</a:t>
            </a:r>
            <a:r>
              <a:rPr sz="1200" u="sng">
                <a:solidFill>
                  <a:srgbClr val="0000FF"/>
                </a:solidFill>
                <a:uFill>
                  <a:solidFill>
                    <a:srgbClr val="0000FF"/>
                  </a:solidFill>
                </a:uFill>
                <a:hlinkClick r:id="rId5" invalidUrl="" action="" tgtFrame="" tooltip="" history="1" highlightClick="0" endSnd="0"/>
              </a:rPr>
              <a:t>://concito.dk/files/dokumenter/artikler/bygningers_klimapaavirkning_endelig_270214.pdf</a:t>
            </a:r>
            <a:r>
              <a:rPr sz="1200"/>
              <a:t> </a:t>
            </a:r>
            <a:endParaRPr sz="1200"/>
          </a:p>
          <a:p>
            <a:pPr marL="285750" indent="-285750">
              <a:buSzPct val="100000"/>
              <a:buFont typeface="Arial"/>
              <a:buChar char="•"/>
              <a:defRPr spc="-1" sz="1600">
                <a:latin typeface="Rockwell"/>
                <a:ea typeface="Rockwell"/>
                <a:cs typeface="Rockwell"/>
                <a:sym typeface="Rockwell"/>
              </a:defRPr>
            </a:pPr>
          </a:p>
          <a:p>
            <a:pPr marL="285750" indent="-285750">
              <a:buSzPct val="100000"/>
              <a:buFont typeface="Arial"/>
              <a:buChar char="•"/>
              <a:defRPr spc="-1" sz="1600">
                <a:latin typeface="Rockwell"/>
                <a:ea typeface="Rockwell"/>
                <a:cs typeface="Rockwell"/>
                <a:sym typeface="Rockwell"/>
              </a:defRPr>
            </a:pPr>
            <a:r>
              <a:t>Dansk Standard</a:t>
            </a:r>
            <a:br/>
            <a:r>
              <a:rPr sz="1200" u="sng">
                <a:solidFill>
                  <a:srgbClr val="0000FF"/>
                </a:solidFill>
                <a:uFill>
                  <a:solidFill>
                    <a:srgbClr val="0000FF"/>
                  </a:solidFill>
                </a:uFill>
                <a:hlinkClick r:id="rId6" invalidUrl="" action="" tgtFrame="" tooltip="" history="1" highlightClick="0" endSnd="0"/>
              </a:rPr>
              <a:t>https</a:t>
            </a:r>
            <a:r>
              <a:rPr sz="1200" u="sng">
                <a:solidFill>
                  <a:srgbClr val="0000FF"/>
                </a:solidFill>
                <a:uFill>
                  <a:solidFill>
                    <a:srgbClr val="0000FF"/>
                  </a:solidFill>
                </a:uFill>
                <a:hlinkClick r:id="rId6" invalidUrl="" action="" tgtFrame="" tooltip="" history="1" highlightClick="0" endSnd="0"/>
              </a:rPr>
              <a:t>://www.ds.dk/da/fagomraader/byggeri-og-anlaeg/cirkulaert-byggeri</a:t>
            </a:r>
            <a:r>
              <a:rPr sz="1200"/>
              <a:t> </a:t>
            </a:r>
            <a:endParaRPr sz="1200"/>
          </a:p>
          <a:p>
            <a:pPr marL="285750" indent="-285750">
              <a:buSzPct val="100000"/>
              <a:buFont typeface="Arial"/>
              <a:buChar char="•"/>
              <a:defRPr spc="-1" sz="1600">
                <a:latin typeface="Rockwell"/>
                <a:ea typeface="Rockwell"/>
                <a:cs typeface="Rockwell"/>
                <a:sym typeface="Rockwell"/>
              </a:defRPr>
            </a:pPr>
          </a:p>
          <a:p>
            <a:pPr marL="285750" indent="-285750">
              <a:buSzPct val="100000"/>
              <a:buFont typeface="Arial"/>
              <a:buChar char="•"/>
              <a:defRPr spc="-1" sz="1600">
                <a:latin typeface="Rockwell"/>
                <a:ea typeface="Rockwell"/>
                <a:cs typeface="Rockwell"/>
                <a:sym typeface="Rockwell"/>
              </a:defRPr>
            </a:pPr>
            <a:r>
              <a:t>Bolius</a:t>
            </a:r>
            <a:br/>
            <a:r>
              <a:rPr sz="1200" u="sng">
                <a:solidFill>
                  <a:srgbClr val="0000FF"/>
                </a:solidFill>
                <a:uFill>
                  <a:solidFill>
                    <a:srgbClr val="0000FF"/>
                  </a:solidFill>
                </a:uFill>
                <a:hlinkClick r:id="rId7" invalidUrl="" action="" tgtFrame="" tooltip="" history="1" highlightClick="0" endSnd="0"/>
              </a:rPr>
              <a:t>https://www.bolius.dk/danskerne-faar-mere-og-mere-plads-i-boligen-36883</a:t>
            </a:r>
            <a:r>
              <a:rPr sz="1200"/>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8" name="CustomShape 1"/>
          <p:cNvSpPr txBox="1"/>
          <p:nvPr/>
        </p:nvSpPr>
        <p:spPr>
          <a:xfrm>
            <a:off x="456786" y="386630"/>
            <a:ext cx="7420986" cy="94773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lvl1pPr>
              <a:defRPr spc="-100" sz="2000">
                <a:solidFill>
                  <a:srgbClr val="00B050"/>
                </a:solidFill>
                <a:latin typeface="Rockwell Bold"/>
                <a:ea typeface="Rockwell Bold"/>
                <a:cs typeface="Rockwell Bold"/>
                <a:sym typeface="Rockwell Bold"/>
              </a:defRPr>
            </a:lvl1pPr>
          </a:lstStyle>
          <a:p>
            <a:pPr/>
            <a:r>
              <a:t>Hvem er Klogt Byggeri og hvor kommer vi fra?</a:t>
            </a:r>
          </a:p>
        </p:txBody>
      </p:sp>
      <p:pic>
        <p:nvPicPr>
          <p:cNvPr id="1339" name="Image" descr="Image"/>
          <p:cNvPicPr>
            <a:picLocks noChangeAspect="1"/>
          </p:cNvPicPr>
          <p:nvPr/>
        </p:nvPicPr>
        <p:blipFill>
          <a:blip r:embed="rId3">
            <a:extLst/>
          </a:blip>
          <a:stretch>
            <a:fillRect/>
          </a:stretch>
        </p:blipFill>
        <p:spPr>
          <a:xfrm>
            <a:off x="8427239" y="227520"/>
            <a:ext cx="433081" cy="427320"/>
          </a:xfrm>
          <a:prstGeom prst="rect">
            <a:avLst/>
          </a:prstGeom>
          <a:ln w="12700">
            <a:miter lim="400000"/>
          </a:ln>
        </p:spPr>
      </p:pic>
      <p:pic>
        <p:nvPicPr>
          <p:cNvPr id="1340" name="Billede 3" descr="Billede 3"/>
          <p:cNvPicPr>
            <a:picLocks noChangeAspect="1"/>
          </p:cNvPicPr>
          <p:nvPr/>
        </p:nvPicPr>
        <p:blipFill>
          <a:blip r:embed="rId4">
            <a:extLst/>
          </a:blip>
          <a:stretch>
            <a:fillRect/>
          </a:stretch>
        </p:blipFill>
        <p:spPr>
          <a:xfrm>
            <a:off x="5286709" y="1633457"/>
            <a:ext cx="1886558" cy="1614104"/>
          </a:xfrm>
          <a:prstGeom prst="rect">
            <a:avLst/>
          </a:prstGeom>
          <a:ln w="12700">
            <a:miter lim="400000"/>
          </a:ln>
        </p:spPr>
      </p:pic>
      <p:pic>
        <p:nvPicPr>
          <p:cNvPr id="1341" name="Billede 5" descr="Billede 5"/>
          <p:cNvPicPr>
            <a:picLocks noChangeAspect="1"/>
          </p:cNvPicPr>
          <p:nvPr/>
        </p:nvPicPr>
        <p:blipFill>
          <a:blip r:embed="rId5">
            <a:extLst/>
          </a:blip>
          <a:stretch>
            <a:fillRect/>
          </a:stretch>
        </p:blipFill>
        <p:spPr>
          <a:xfrm>
            <a:off x="1357378" y="1342208"/>
            <a:ext cx="3784996" cy="1244457"/>
          </a:xfrm>
          <a:prstGeom prst="rect">
            <a:avLst/>
          </a:prstGeom>
          <a:ln w="12700">
            <a:miter lim="400000"/>
          </a:ln>
        </p:spPr>
      </p:pic>
      <p:pic>
        <p:nvPicPr>
          <p:cNvPr id="1342" name="Billede 4" descr="Billede 4"/>
          <p:cNvPicPr>
            <a:picLocks noChangeAspect="1"/>
          </p:cNvPicPr>
          <p:nvPr/>
        </p:nvPicPr>
        <p:blipFill>
          <a:blip r:embed="rId6">
            <a:extLst/>
          </a:blip>
          <a:srcRect l="0" t="36088" r="13707" b="35183"/>
          <a:stretch>
            <a:fillRect/>
          </a:stretch>
        </p:blipFill>
        <p:spPr>
          <a:xfrm>
            <a:off x="1356540" y="2594166"/>
            <a:ext cx="3630348" cy="891205"/>
          </a:xfrm>
          <a:prstGeom prst="rect">
            <a:avLst/>
          </a:prstGeom>
          <a:ln w="12700">
            <a:miter lim="400000"/>
          </a:ln>
        </p:spPr>
      </p:pic>
      <p:sp>
        <p:nvSpPr>
          <p:cNvPr id="1343" name="CustomShape 3"/>
          <p:cNvSpPr txBox="1"/>
          <p:nvPr/>
        </p:nvSpPr>
        <p:spPr>
          <a:xfrm>
            <a:off x="2716286" y="3485853"/>
            <a:ext cx="4308842" cy="902751"/>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p>
            <a:pPr>
              <a:defRPr spc="-1">
                <a:latin typeface="Rockwell"/>
                <a:ea typeface="Rockwell"/>
                <a:cs typeface="Rockwell"/>
                <a:sym typeface="Rockwell"/>
              </a:defRPr>
            </a:pPr>
          </a:p>
          <a:p>
            <a:pPr>
              <a:defRPr spc="-1">
                <a:latin typeface="Rockwell"/>
                <a:ea typeface="Rockwell"/>
                <a:cs typeface="Rockwell"/>
                <a:sym typeface="Rockwell"/>
              </a:defRPr>
            </a:pPr>
          </a:p>
          <a:p>
            <a:pPr>
              <a:defRPr spc="-1" sz="2000" u="sng">
                <a:solidFill>
                  <a:srgbClr val="0000FF"/>
                </a:solidFill>
                <a:latin typeface="Rockwell"/>
                <a:ea typeface="Rockwell"/>
                <a:cs typeface="Rockwell"/>
                <a:sym typeface="Rockwell"/>
              </a:defRPr>
            </a:pPr>
            <a:r>
              <a:t>www.bæredygtigtbyggeri.dk</a:t>
            </a:r>
            <a:r>
              <a:rPr u="none">
                <a:solidFill>
                  <a:srgbClr val="00A249"/>
                </a:solidFill>
              </a:rP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sp>
        <p:nvSpPr>
          <p:cNvPr id="1347" name="CustomShape 1"/>
          <p:cNvSpPr txBox="1"/>
          <p:nvPr/>
        </p:nvSpPr>
        <p:spPr>
          <a:xfrm>
            <a:off x="604799" y="292319"/>
            <a:ext cx="6714722" cy="54061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800">
                <a:solidFill>
                  <a:srgbClr val="FFFFFF"/>
                </a:solidFill>
                <a:latin typeface="Rockwell Bold"/>
                <a:ea typeface="Rockwell Bold"/>
                <a:cs typeface="Rockwell Bold"/>
                <a:sym typeface="Rockwell Bold"/>
              </a:defRPr>
            </a:lvl1pPr>
          </a:lstStyle>
          <a:p>
            <a:pPr/>
            <a:r>
              <a:t>Hvad er bæredygtigt byggeri?</a:t>
            </a:r>
          </a:p>
        </p:txBody>
      </p:sp>
      <p:pic>
        <p:nvPicPr>
          <p:cNvPr id="1348" name="Image" descr="Image"/>
          <p:cNvPicPr>
            <a:picLocks noChangeAspect="1"/>
          </p:cNvPicPr>
          <p:nvPr/>
        </p:nvPicPr>
        <p:blipFill>
          <a:blip r:embed="rId3">
            <a:extLst/>
          </a:blip>
          <a:stretch>
            <a:fillRect/>
          </a:stretch>
        </p:blipFill>
        <p:spPr>
          <a:xfrm>
            <a:off x="8433359" y="235080"/>
            <a:ext cx="433081" cy="427320"/>
          </a:xfrm>
          <a:prstGeom prst="rect">
            <a:avLst/>
          </a:prstGeom>
          <a:ln w="12700">
            <a:miter lim="400000"/>
          </a:ln>
        </p:spPr>
      </p:pic>
      <p:pic>
        <p:nvPicPr>
          <p:cNvPr id="1349" name="Picture 2" descr="Picture 2"/>
          <p:cNvPicPr>
            <a:picLocks noChangeAspect="1"/>
          </p:cNvPicPr>
          <p:nvPr/>
        </p:nvPicPr>
        <p:blipFill>
          <a:blip r:embed="rId4">
            <a:extLst/>
          </a:blip>
          <a:srcRect l="0" t="6533" r="0" b="0"/>
          <a:stretch>
            <a:fillRect/>
          </a:stretch>
        </p:blipFill>
        <p:spPr>
          <a:xfrm>
            <a:off x="4752719" y="1638360"/>
            <a:ext cx="4240441" cy="2875320"/>
          </a:xfrm>
          <a:prstGeom prst="rect">
            <a:avLst/>
          </a:prstGeom>
          <a:ln w="12700">
            <a:miter lim="400000"/>
          </a:ln>
        </p:spPr>
      </p:pic>
      <p:pic>
        <p:nvPicPr>
          <p:cNvPr id="1350" name="Picture 4" descr="Picture 4"/>
          <p:cNvPicPr>
            <a:picLocks noChangeAspect="1"/>
          </p:cNvPicPr>
          <p:nvPr/>
        </p:nvPicPr>
        <p:blipFill>
          <a:blip r:embed="rId5">
            <a:extLst/>
          </a:blip>
          <a:srcRect l="0" t="0" r="2331" b="0"/>
          <a:stretch>
            <a:fillRect/>
          </a:stretch>
        </p:blipFill>
        <p:spPr>
          <a:xfrm>
            <a:off x="150479" y="1638360"/>
            <a:ext cx="4497842" cy="287748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4" name="CustomShape 1"/>
          <p:cNvSpPr txBox="1"/>
          <p:nvPr/>
        </p:nvSpPr>
        <p:spPr>
          <a:xfrm>
            <a:off x="604800" y="241559"/>
            <a:ext cx="7635600" cy="362844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gn="ctr">
              <a:defRPr spc="-1">
                <a:latin typeface="Rockwell"/>
                <a:ea typeface="Rockwell"/>
                <a:cs typeface="Rockwell"/>
                <a:sym typeface="Rockwell"/>
              </a:defRPr>
            </a:pPr>
          </a:p>
          <a:p>
            <a:pPr algn="ctr">
              <a:defRPr spc="-1">
                <a:latin typeface="Rockwell"/>
                <a:ea typeface="Rockwell"/>
                <a:cs typeface="Rockwell"/>
                <a:sym typeface="Rockwell"/>
              </a:defRPr>
            </a:pPr>
          </a:p>
          <a:p>
            <a:pPr algn="ctr">
              <a:defRPr spc="-1">
                <a:latin typeface="Rockwell"/>
                <a:ea typeface="Rockwell"/>
                <a:cs typeface="Rockwell"/>
                <a:sym typeface="Rockwell"/>
              </a:defRPr>
            </a:pPr>
          </a:p>
          <a:p>
            <a:pPr algn="ctr">
              <a:defRPr spc="-1">
                <a:latin typeface="Rockwell"/>
                <a:ea typeface="Rockwell"/>
                <a:cs typeface="Rockwell"/>
                <a:sym typeface="Rockwell"/>
              </a:defRPr>
            </a:pPr>
          </a:p>
          <a:p>
            <a:pPr algn="ctr">
              <a:defRPr spc="-1">
                <a:latin typeface="Rockwell"/>
                <a:ea typeface="Rockwell"/>
                <a:cs typeface="Rockwell"/>
                <a:sym typeface="Rockwell"/>
              </a:defRPr>
            </a:pPr>
          </a:p>
          <a:p>
            <a:pPr algn="ctr">
              <a:defRPr spc="-100" sz="3200">
                <a:solidFill>
                  <a:srgbClr val="00B050"/>
                </a:solidFill>
                <a:latin typeface="Rockwell Bold"/>
                <a:ea typeface="Rockwell Bold"/>
                <a:cs typeface="Rockwell Bold"/>
                <a:sym typeface="Rockwell Bold"/>
              </a:defRPr>
            </a:pPr>
            <a:r>
              <a:t>Ny film om bæredygtigt byggeri </a:t>
            </a:r>
            <a:endParaRPr spc="-1"/>
          </a:p>
          <a:p>
            <a:pPr algn="ctr">
              <a:defRPr spc="-1" sz="2800">
                <a:latin typeface="Rockwell"/>
                <a:ea typeface="Rockwell"/>
                <a:cs typeface="Rockwell"/>
                <a:sym typeface="Rockwell"/>
              </a:defRPr>
            </a:pPr>
          </a:p>
          <a:p>
            <a:pPr algn="ctr">
              <a:defRPr spc="-100" sz="2800">
                <a:latin typeface="Rockwell"/>
                <a:ea typeface="Rockwell"/>
                <a:cs typeface="Rockwell"/>
                <a:sym typeface="Rockwell"/>
              </a:defRPr>
            </a:pPr>
            <a:r>
              <a:rPr u="sng">
                <a:solidFill>
                  <a:srgbClr val="0000FF"/>
                </a:solidFill>
                <a:uFill>
                  <a:solidFill>
                    <a:srgbClr val="0000FF"/>
                  </a:solidFill>
                </a:uFill>
                <a:hlinkClick r:id="rId3" invalidUrl="" action="" tgtFrame="" tooltip="" history="1" highlightClick="0" endSnd="0"/>
              </a:rPr>
              <a:t>Bæredygtigt Byggeri (YouTube)</a:t>
            </a:r>
          </a:p>
          <a:p>
            <a:pPr algn="ctr">
              <a:defRPr spc="-1" sz="1600">
                <a:latin typeface="Rockwell"/>
                <a:ea typeface="Rockwell"/>
                <a:cs typeface="Rockwell"/>
                <a:sym typeface="Rockwell"/>
              </a:defRPr>
            </a:pPr>
          </a:p>
          <a:p>
            <a:pPr algn="ctr">
              <a:defRPr spc="-100" sz="1600">
                <a:latin typeface="Rockwell"/>
                <a:ea typeface="Rockwell"/>
                <a:cs typeface="Rockwell"/>
                <a:sym typeface="Rockwell"/>
              </a:defRPr>
            </a:pPr>
            <a:r>
              <a:t>https://youtu.be/ZvizIJoN_NI</a:t>
            </a:r>
          </a:p>
        </p:txBody>
      </p:sp>
      <p:pic>
        <p:nvPicPr>
          <p:cNvPr id="1355" name="Image" descr="Image"/>
          <p:cNvPicPr>
            <a:picLocks noChangeAspect="1"/>
          </p:cNvPicPr>
          <p:nvPr/>
        </p:nvPicPr>
        <p:blipFill>
          <a:blip r:embed="rId4">
            <a:extLst/>
          </a:blip>
          <a:stretch>
            <a:fillRect/>
          </a:stretch>
        </p:blipFill>
        <p:spPr>
          <a:xfrm>
            <a:off x="8427239" y="227520"/>
            <a:ext cx="434881" cy="42912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9" name="CustomShape 1"/>
          <p:cNvSpPr txBox="1"/>
          <p:nvPr/>
        </p:nvSpPr>
        <p:spPr>
          <a:xfrm>
            <a:off x="604800" y="241559"/>
            <a:ext cx="6676560" cy="517755"/>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2700">
                <a:latin typeface="Rockwell Bold"/>
                <a:ea typeface="Rockwell Bold"/>
                <a:cs typeface="Rockwell Bold"/>
                <a:sym typeface="Rockwell Bold"/>
              </a:defRPr>
            </a:lvl1pPr>
          </a:lstStyle>
          <a:p>
            <a:pPr/>
            <a:r>
              <a:t>Hvad er bæredygtigt byggeri?</a:t>
            </a:r>
          </a:p>
        </p:txBody>
      </p:sp>
      <p:pic>
        <p:nvPicPr>
          <p:cNvPr id="1360" name="6GjetoIClLWSU3KPllj2bt1ermpYoEL80BHZ6dFgcxXbMafKHj82UOS2tSjLZqOo9E3PVY3Kgukq9T5Bml13x5q0bVjYxDZaTBLW_168WfT3Tt7qIMUJdn6jAncFl9jznu2gu7eNUao.png" descr="6GjetoIClLWSU3KPllj2bt1ermpYoEL80BHZ6dFgcxXbMafKHj82UOS2tSjLZqOo9E3PVY3Kgukq9T5Bml13x5q0bVjYxDZaTBLW_168WfT3Tt7qIMUJdn6jAncFl9jznu2gu7eNUao.png"/>
          <p:cNvPicPr>
            <a:picLocks noChangeAspect="1"/>
          </p:cNvPicPr>
          <p:nvPr/>
        </p:nvPicPr>
        <p:blipFill>
          <a:blip r:embed="rId3">
            <a:extLst/>
          </a:blip>
          <a:stretch>
            <a:fillRect/>
          </a:stretch>
        </p:blipFill>
        <p:spPr>
          <a:xfrm>
            <a:off x="658728" y="1393257"/>
            <a:ext cx="1212841" cy="1176482"/>
          </a:xfrm>
          <a:prstGeom prst="rect">
            <a:avLst/>
          </a:prstGeom>
          <a:ln w="12700">
            <a:miter lim="400000"/>
          </a:ln>
        </p:spPr>
      </p:pic>
      <p:pic>
        <p:nvPicPr>
          <p:cNvPr id="1361" name="Image" descr="Image"/>
          <p:cNvPicPr>
            <a:picLocks noChangeAspect="1"/>
          </p:cNvPicPr>
          <p:nvPr/>
        </p:nvPicPr>
        <p:blipFill>
          <a:blip r:embed="rId4">
            <a:extLst/>
          </a:blip>
          <a:stretch>
            <a:fillRect/>
          </a:stretch>
        </p:blipFill>
        <p:spPr>
          <a:xfrm>
            <a:off x="8427239" y="227520"/>
            <a:ext cx="433081" cy="427320"/>
          </a:xfrm>
          <a:prstGeom prst="rect">
            <a:avLst/>
          </a:prstGeom>
          <a:ln w="12700">
            <a:miter lim="400000"/>
          </a:ln>
        </p:spPr>
      </p:pic>
      <p:pic>
        <p:nvPicPr>
          <p:cNvPr id="1362" name="Billede 2" descr="Billede 2"/>
          <p:cNvPicPr>
            <a:picLocks noChangeAspect="1"/>
          </p:cNvPicPr>
          <p:nvPr/>
        </p:nvPicPr>
        <p:blipFill>
          <a:blip r:embed="rId5">
            <a:extLst/>
          </a:blip>
          <a:stretch>
            <a:fillRect/>
          </a:stretch>
        </p:blipFill>
        <p:spPr>
          <a:xfrm>
            <a:off x="557486" y="3076200"/>
            <a:ext cx="1413001" cy="1413001"/>
          </a:xfrm>
          <a:prstGeom prst="rect">
            <a:avLst/>
          </a:prstGeom>
          <a:ln w="12700">
            <a:miter lim="400000"/>
          </a:ln>
        </p:spPr>
      </p:pic>
      <p:pic>
        <p:nvPicPr>
          <p:cNvPr id="1363" name="Billede 4" descr="Billede 4"/>
          <p:cNvPicPr>
            <a:picLocks noChangeAspect="1"/>
          </p:cNvPicPr>
          <p:nvPr/>
        </p:nvPicPr>
        <p:blipFill>
          <a:blip r:embed="rId6">
            <a:extLst/>
          </a:blip>
          <a:stretch>
            <a:fillRect/>
          </a:stretch>
        </p:blipFill>
        <p:spPr>
          <a:xfrm>
            <a:off x="6652100" y="2966040"/>
            <a:ext cx="1628641" cy="1523161"/>
          </a:xfrm>
          <a:prstGeom prst="rect">
            <a:avLst/>
          </a:prstGeom>
          <a:ln w="12700">
            <a:miter lim="400000"/>
          </a:ln>
        </p:spPr>
      </p:pic>
      <p:pic>
        <p:nvPicPr>
          <p:cNvPr id="1364" name="Billede 6" descr="Billede 6"/>
          <p:cNvPicPr>
            <a:picLocks noChangeAspect="1"/>
          </p:cNvPicPr>
          <p:nvPr/>
        </p:nvPicPr>
        <p:blipFill>
          <a:blip r:embed="rId7">
            <a:extLst/>
          </a:blip>
          <a:stretch>
            <a:fillRect/>
          </a:stretch>
        </p:blipFill>
        <p:spPr>
          <a:xfrm>
            <a:off x="5974705" y="927925"/>
            <a:ext cx="2253715" cy="724839"/>
          </a:xfrm>
          <a:prstGeom prst="rect">
            <a:avLst/>
          </a:prstGeom>
          <a:ln w="12700">
            <a:miter lim="400000"/>
          </a:ln>
        </p:spPr>
      </p:pic>
      <p:pic>
        <p:nvPicPr>
          <p:cNvPr id="1365" name="Billede 8" descr="Billede 8"/>
          <p:cNvPicPr>
            <a:picLocks noChangeAspect="1"/>
          </p:cNvPicPr>
          <p:nvPr/>
        </p:nvPicPr>
        <p:blipFill>
          <a:blip r:embed="rId8">
            <a:extLst/>
          </a:blip>
          <a:stretch>
            <a:fillRect/>
          </a:stretch>
        </p:blipFill>
        <p:spPr>
          <a:xfrm>
            <a:off x="2223279" y="3076200"/>
            <a:ext cx="1413001" cy="1413001"/>
          </a:xfrm>
          <a:prstGeom prst="rect">
            <a:avLst/>
          </a:prstGeom>
          <a:ln w="12700">
            <a:miter lim="400000"/>
          </a:ln>
        </p:spPr>
      </p:pic>
      <p:pic>
        <p:nvPicPr>
          <p:cNvPr id="1366" name="Billede 10" descr="Billede 10"/>
          <p:cNvPicPr>
            <a:picLocks noChangeAspect="1"/>
          </p:cNvPicPr>
          <p:nvPr/>
        </p:nvPicPr>
        <p:blipFill>
          <a:blip r:embed="rId9">
            <a:extLst/>
          </a:blip>
          <a:stretch>
            <a:fillRect/>
          </a:stretch>
        </p:blipFill>
        <p:spPr>
          <a:xfrm>
            <a:off x="3881170" y="2966040"/>
            <a:ext cx="2521441" cy="1807201"/>
          </a:xfrm>
          <a:prstGeom prst="rect">
            <a:avLst/>
          </a:prstGeom>
          <a:ln w="12700">
            <a:miter lim="400000"/>
          </a:ln>
        </p:spPr>
      </p:pic>
      <p:pic>
        <p:nvPicPr>
          <p:cNvPr id="1367" name="Billede 12" descr="Billede 12"/>
          <p:cNvPicPr>
            <a:picLocks noChangeAspect="1"/>
          </p:cNvPicPr>
          <p:nvPr/>
        </p:nvPicPr>
        <p:blipFill>
          <a:blip r:embed="rId10">
            <a:extLst/>
          </a:blip>
          <a:stretch>
            <a:fillRect/>
          </a:stretch>
        </p:blipFill>
        <p:spPr>
          <a:xfrm>
            <a:off x="4127084" y="1678259"/>
            <a:ext cx="3264480" cy="1045081"/>
          </a:xfrm>
          <a:prstGeom prst="rect">
            <a:avLst/>
          </a:prstGeom>
          <a:ln w="12700">
            <a:miter lim="400000"/>
          </a:ln>
        </p:spPr>
      </p:pic>
      <p:pic>
        <p:nvPicPr>
          <p:cNvPr id="1368" name="Billede 5" descr="Billede 5"/>
          <p:cNvPicPr>
            <a:picLocks noChangeAspect="1"/>
          </p:cNvPicPr>
          <p:nvPr/>
        </p:nvPicPr>
        <p:blipFill>
          <a:blip r:embed="rId11">
            <a:extLst/>
          </a:blip>
          <a:stretch>
            <a:fillRect/>
          </a:stretch>
        </p:blipFill>
        <p:spPr>
          <a:xfrm>
            <a:off x="2325908" y="1210953"/>
            <a:ext cx="1618562" cy="159336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2" name="CustomShape 1"/>
          <p:cNvSpPr txBox="1"/>
          <p:nvPr/>
        </p:nvSpPr>
        <p:spPr>
          <a:xfrm>
            <a:off x="408612" y="343918"/>
            <a:ext cx="6677282" cy="581241"/>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3200">
                <a:solidFill>
                  <a:srgbClr val="00B050"/>
                </a:solidFill>
                <a:latin typeface="Rockwell Bold"/>
                <a:ea typeface="Rockwell Bold"/>
                <a:cs typeface="Rockwell Bold"/>
                <a:sym typeface="Rockwell Bold"/>
              </a:defRPr>
            </a:lvl1pPr>
          </a:lstStyle>
          <a:p>
            <a:pPr/>
            <a:r>
              <a:t>Bæredygtig udvikling </a:t>
            </a:r>
          </a:p>
        </p:txBody>
      </p:sp>
      <p:sp>
        <p:nvSpPr>
          <p:cNvPr id="1373" name="CustomShape 2"/>
          <p:cNvSpPr txBox="1"/>
          <p:nvPr/>
        </p:nvSpPr>
        <p:spPr>
          <a:xfrm>
            <a:off x="1566719" y="1574244"/>
            <a:ext cx="2852641" cy="69303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defRPr spc="-1">
                <a:latin typeface="Rockwell Bold"/>
                <a:ea typeface="Rockwell Bold"/>
                <a:cs typeface="Rockwell Bold"/>
                <a:sym typeface="Rockwell Bold"/>
              </a:defRPr>
            </a:lvl1pPr>
          </a:lstStyle>
          <a:p>
            <a:pPr/>
            <a:r>
              <a:t>Miljømæssige aspekter</a:t>
            </a:r>
          </a:p>
        </p:txBody>
      </p:sp>
      <p:sp>
        <p:nvSpPr>
          <p:cNvPr id="1374" name="CustomShape 3"/>
          <p:cNvSpPr/>
          <p:nvPr/>
        </p:nvSpPr>
        <p:spPr>
          <a:xfrm>
            <a:off x="952200" y="1827707"/>
            <a:ext cx="447121" cy="351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84" y="0"/>
                </a:moveTo>
                <a:lnTo>
                  <a:pt x="13084" y="8222"/>
                </a:lnTo>
                <a:lnTo>
                  <a:pt x="0" y="8222"/>
                </a:lnTo>
                <a:lnTo>
                  <a:pt x="0" y="13449"/>
                </a:lnTo>
                <a:lnTo>
                  <a:pt x="13084" y="13449"/>
                </a:lnTo>
                <a:lnTo>
                  <a:pt x="13084" y="21600"/>
                </a:lnTo>
                <a:lnTo>
                  <a:pt x="21600" y="10800"/>
                </a:lnTo>
                <a:lnTo>
                  <a:pt x="13084" y="0"/>
                </a:lnTo>
                <a:close/>
              </a:path>
            </a:pathLst>
          </a:custGeom>
          <a:solidFill>
            <a:srgbClr val="00B050"/>
          </a:solidFill>
          <a:ln w="12700">
            <a:miter lim="400000"/>
          </a:ln>
        </p:spPr>
        <p:txBody>
          <a:bodyPr lIns="45719" rIns="45719"/>
          <a:lstStyle/>
          <a:p>
            <a:pPr/>
          </a:p>
        </p:txBody>
      </p:sp>
      <p:sp>
        <p:nvSpPr>
          <p:cNvPr id="1375" name="CustomShape 4"/>
          <p:cNvSpPr txBox="1"/>
          <p:nvPr/>
        </p:nvSpPr>
        <p:spPr>
          <a:xfrm>
            <a:off x="1566719" y="2633404"/>
            <a:ext cx="2852641" cy="413636"/>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defRPr spc="-1">
                <a:latin typeface="Rockwell Bold"/>
                <a:ea typeface="Rockwell Bold"/>
                <a:cs typeface="Rockwell Bold"/>
                <a:sym typeface="Rockwell Bold"/>
              </a:defRPr>
            </a:lvl1pPr>
          </a:lstStyle>
          <a:p>
            <a:pPr/>
            <a:r>
              <a:t>Sociale aspekter</a:t>
            </a:r>
          </a:p>
        </p:txBody>
      </p:sp>
      <p:sp>
        <p:nvSpPr>
          <p:cNvPr id="1376" name="CustomShape 5"/>
          <p:cNvSpPr/>
          <p:nvPr/>
        </p:nvSpPr>
        <p:spPr>
          <a:xfrm>
            <a:off x="952200" y="2607467"/>
            <a:ext cx="447121" cy="351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84" y="0"/>
                </a:moveTo>
                <a:lnTo>
                  <a:pt x="13084" y="8222"/>
                </a:lnTo>
                <a:lnTo>
                  <a:pt x="0" y="8222"/>
                </a:lnTo>
                <a:lnTo>
                  <a:pt x="0" y="13449"/>
                </a:lnTo>
                <a:lnTo>
                  <a:pt x="13084" y="13449"/>
                </a:lnTo>
                <a:lnTo>
                  <a:pt x="13084" y="21600"/>
                </a:lnTo>
                <a:lnTo>
                  <a:pt x="21600" y="10800"/>
                </a:lnTo>
                <a:lnTo>
                  <a:pt x="13084" y="0"/>
                </a:lnTo>
                <a:close/>
              </a:path>
            </a:pathLst>
          </a:custGeom>
          <a:solidFill>
            <a:srgbClr val="00B050"/>
          </a:solidFill>
          <a:ln w="12700">
            <a:miter lim="400000"/>
          </a:ln>
        </p:spPr>
        <p:txBody>
          <a:bodyPr lIns="45719" rIns="45719"/>
          <a:lstStyle/>
          <a:p>
            <a:pPr/>
          </a:p>
        </p:txBody>
      </p:sp>
      <p:sp>
        <p:nvSpPr>
          <p:cNvPr id="1377" name="CustomShape 6"/>
          <p:cNvSpPr txBox="1"/>
          <p:nvPr/>
        </p:nvSpPr>
        <p:spPr>
          <a:xfrm>
            <a:off x="1566719" y="3460684"/>
            <a:ext cx="2852641" cy="41363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chor="b">
            <a:spAutoFit/>
          </a:bodyPr>
          <a:lstStyle>
            <a:lvl1pPr>
              <a:defRPr spc="-1">
                <a:latin typeface="Rockwell Bold"/>
                <a:ea typeface="Rockwell Bold"/>
                <a:cs typeface="Rockwell Bold"/>
                <a:sym typeface="Rockwell Bold"/>
              </a:defRPr>
            </a:lvl1pPr>
          </a:lstStyle>
          <a:p>
            <a:pPr/>
            <a:r>
              <a:t>Økonomiske aspekter</a:t>
            </a:r>
          </a:p>
        </p:txBody>
      </p:sp>
      <p:sp>
        <p:nvSpPr>
          <p:cNvPr id="1378" name="CustomShape 7"/>
          <p:cNvSpPr/>
          <p:nvPr/>
        </p:nvSpPr>
        <p:spPr>
          <a:xfrm>
            <a:off x="952200" y="3434746"/>
            <a:ext cx="447121" cy="3517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084" y="0"/>
                </a:moveTo>
                <a:lnTo>
                  <a:pt x="13084" y="8222"/>
                </a:lnTo>
                <a:lnTo>
                  <a:pt x="0" y="8222"/>
                </a:lnTo>
                <a:lnTo>
                  <a:pt x="0" y="13449"/>
                </a:lnTo>
                <a:lnTo>
                  <a:pt x="13084" y="13449"/>
                </a:lnTo>
                <a:lnTo>
                  <a:pt x="13084" y="21600"/>
                </a:lnTo>
                <a:lnTo>
                  <a:pt x="21600" y="10800"/>
                </a:lnTo>
                <a:lnTo>
                  <a:pt x="13084" y="0"/>
                </a:lnTo>
                <a:close/>
              </a:path>
            </a:pathLst>
          </a:custGeom>
          <a:solidFill>
            <a:srgbClr val="00B050"/>
          </a:solidFill>
          <a:ln w="12700">
            <a:miter lim="400000"/>
          </a:ln>
        </p:spPr>
        <p:txBody>
          <a:bodyPr lIns="45719" rIns="45719"/>
          <a:lstStyle/>
          <a:p>
            <a:pPr/>
          </a:p>
        </p:txBody>
      </p:sp>
      <p:pic>
        <p:nvPicPr>
          <p:cNvPr id="1379" name="Image" descr="Image"/>
          <p:cNvPicPr>
            <a:picLocks noChangeAspect="1"/>
          </p:cNvPicPr>
          <p:nvPr/>
        </p:nvPicPr>
        <p:blipFill>
          <a:blip r:embed="rId3">
            <a:extLst/>
          </a:blip>
          <a:stretch>
            <a:fillRect/>
          </a:stretch>
        </p:blipFill>
        <p:spPr>
          <a:xfrm>
            <a:off x="8427239" y="227520"/>
            <a:ext cx="433801" cy="428041"/>
          </a:xfrm>
          <a:prstGeom prst="rect">
            <a:avLst/>
          </a:prstGeom>
          <a:ln w="12700">
            <a:miter lim="400000"/>
          </a:ln>
        </p:spPr>
      </p:pic>
      <p:pic>
        <p:nvPicPr>
          <p:cNvPr id="1380" name="Billede 2" descr="Billede 2"/>
          <p:cNvPicPr>
            <a:picLocks noChangeAspect="1"/>
          </p:cNvPicPr>
          <p:nvPr/>
        </p:nvPicPr>
        <p:blipFill>
          <a:blip r:embed="rId4">
            <a:extLst/>
          </a:blip>
          <a:srcRect l="0" t="0" r="2429" b="0"/>
          <a:stretch>
            <a:fillRect/>
          </a:stretch>
        </p:blipFill>
        <p:spPr>
          <a:xfrm>
            <a:off x="4774053" y="1514503"/>
            <a:ext cx="3771848" cy="232873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B050"/>
        </a:solidFill>
      </p:bgPr>
    </p:bg>
    <p:spTree>
      <p:nvGrpSpPr>
        <p:cNvPr id="1" name=""/>
        <p:cNvGrpSpPr/>
        <p:nvPr/>
      </p:nvGrpSpPr>
      <p:grpSpPr>
        <a:xfrm>
          <a:off x="0" y="0"/>
          <a:ext cx="0" cy="0"/>
          <a:chOff x="0" y="0"/>
          <a:chExt cx="0" cy="0"/>
        </a:xfrm>
      </p:grpSpPr>
      <p:sp>
        <p:nvSpPr>
          <p:cNvPr id="1384" name="CustomShape 1"/>
          <p:cNvSpPr txBox="1"/>
          <p:nvPr/>
        </p:nvSpPr>
        <p:spPr>
          <a:xfrm>
            <a:off x="468322" y="352383"/>
            <a:ext cx="3614993" cy="58124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lvl1pPr>
              <a:defRPr spc="-1" sz="3200">
                <a:solidFill>
                  <a:srgbClr val="FFFFFF"/>
                </a:solidFill>
                <a:latin typeface="Rockwell Bold"/>
                <a:ea typeface="Rockwell Bold"/>
                <a:cs typeface="Rockwell Bold"/>
                <a:sym typeface="Rockwell Bold"/>
              </a:defRPr>
            </a:lvl1pPr>
          </a:lstStyle>
          <a:p>
            <a:pPr/>
            <a:r>
              <a:t>5-fingerreglen </a:t>
            </a:r>
          </a:p>
        </p:txBody>
      </p:sp>
      <p:sp>
        <p:nvSpPr>
          <p:cNvPr id="1385" name="CustomShape 2"/>
          <p:cNvSpPr txBox="1"/>
          <p:nvPr/>
        </p:nvSpPr>
        <p:spPr>
          <a:xfrm>
            <a:off x="726958" y="1324729"/>
            <a:ext cx="3194513" cy="3177152"/>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spAutoFit/>
          </a:bodyPr>
          <a:lstStyle/>
          <a:p>
            <a:pPr indent="155575">
              <a:defRPr spc="-1" sz="2000">
                <a:solidFill>
                  <a:srgbClr val="FFFFFF"/>
                </a:solidFill>
                <a:latin typeface="Rockwell Bold"/>
                <a:ea typeface="Rockwell Bold"/>
                <a:cs typeface="Rockwell Bold"/>
                <a:sym typeface="Rockwell Bold"/>
              </a:defRPr>
            </a:pPr>
            <a:r>
              <a:t>1. PRODUKTION</a:t>
            </a:r>
          </a:p>
          <a:p>
            <a:pPr indent="155575">
              <a:defRPr spc="-1" sz="2000">
                <a:solidFill>
                  <a:srgbClr val="FFFFFF"/>
                </a:solidFill>
                <a:latin typeface="Rockwell Bold"/>
                <a:ea typeface="Rockwell Bold"/>
                <a:cs typeface="Rockwell Bold"/>
                <a:sym typeface="Rockwell Bold"/>
              </a:defRPr>
            </a:pPr>
          </a:p>
          <a:p>
            <a:pPr indent="155575">
              <a:defRPr spc="-1" sz="2000">
                <a:solidFill>
                  <a:srgbClr val="FFFFFF"/>
                </a:solidFill>
                <a:latin typeface="Rockwell Bold"/>
                <a:ea typeface="Rockwell Bold"/>
                <a:cs typeface="Rockwell Bold"/>
                <a:sym typeface="Rockwell Bold"/>
              </a:defRPr>
            </a:pPr>
            <a:r>
              <a:t>2. LEVETID</a:t>
            </a:r>
          </a:p>
          <a:p>
            <a:pPr indent="155575">
              <a:defRPr spc="-1" sz="2000">
                <a:solidFill>
                  <a:srgbClr val="FFFFFF"/>
                </a:solidFill>
                <a:latin typeface="Rockwell Bold"/>
                <a:ea typeface="Rockwell Bold"/>
                <a:cs typeface="Rockwell Bold"/>
                <a:sym typeface="Rockwell Bold"/>
              </a:defRPr>
            </a:pPr>
          </a:p>
          <a:p>
            <a:pPr indent="155575">
              <a:defRPr spc="-1" sz="2000">
                <a:solidFill>
                  <a:srgbClr val="FFFFFF"/>
                </a:solidFill>
                <a:latin typeface="Rockwell Bold"/>
                <a:ea typeface="Rockwell Bold"/>
                <a:cs typeface="Rockwell Bold"/>
                <a:sym typeface="Rockwell Bold"/>
              </a:defRPr>
            </a:pPr>
            <a:r>
              <a:t>3. GENBRUG</a:t>
            </a:r>
          </a:p>
          <a:p>
            <a:pPr indent="155575">
              <a:defRPr spc="-1" sz="2000">
                <a:solidFill>
                  <a:srgbClr val="FFFFFF"/>
                </a:solidFill>
                <a:latin typeface="Rockwell Bold"/>
                <a:ea typeface="Rockwell Bold"/>
                <a:cs typeface="Rockwell Bold"/>
                <a:sym typeface="Rockwell Bold"/>
              </a:defRPr>
            </a:pPr>
          </a:p>
          <a:p>
            <a:pPr indent="155575">
              <a:defRPr spc="-1" sz="2000">
                <a:solidFill>
                  <a:srgbClr val="FFFFFF"/>
                </a:solidFill>
                <a:latin typeface="Rockwell Bold"/>
                <a:ea typeface="Rockwell Bold"/>
                <a:cs typeface="Rockwell Bold"/>
                <a:sym typeface="Rockwell Bold"/>
              </a:defRPr>
            </a:pPr>
            <a:r>
              <a:t>4. INDEKLIMA</a:t>
            </a:r>
          </a:p>
          <a:p>
            <a:pPr indent="155575">
              <a:defRPr spc="-1" sz="2000">
                <a:solidFill>
                  <a:srgbClr val="FFFFFF"/>
                </a:solidFill>
                <a:latin typeface="Rockwell Bold"/>
                <a:ea typeface="Rockwell Bold"/>
                <a:cs typeface="Rockwell Bold"/>
                <a:sym typeface="Rockwell Bold"/>
              </a:defRPr>
            </a:pPr>
          </a:p>
          <a:p>
            <a:pPr indent="155575">
              <a:defRPr spc="-1" sz="2000">
                <a:solidFill>
                  <a:srgbClr val="FFFFFF"/>
                </a:solidFill>
                <a:latin typeface="Rockwell Bold"/>
                <a:ea typeface="Rockwell Bold"/>
                <a:cs typeface="Rockwell Bold"/>
                <a:sym typeface="Rockwell Bold"/>
              </a:defRPr>
            </a:pPr>
            <a:r>
              <a:t>5. DESIGN</a:t>
            </a:r>
          </a:p>
        </p:txBody>
      </p:sp>
      <p:pic>
        <p:nvPicPr>
          <p:cNvPr id="1386" name="Image" descr="Image"/>
          <p:cNvPicPr>
            <a:picLocks noChangeAspect="1"/>
          </p:cNvPicPr>
          <p:nvPr/>
        </p:nvPicPr>
        <p:blipFill>
          <a:blip r:embed="rId3">
            <a:extLst/>
          </a:blip>
          <a:stretch>
            <a:fillRect/>
          </a:stretch>
        </p:blipFill>
        <p:spPr>
          <a:xfrm>
            <a:off x="8433359" y="235080"/>
            <a:ext cx="433081" cy="427320"/>
          </a:xfrm>
          <a:prstGeom prst="rect">
            <a:avLst/>
          </a:prstGeom>
          <a:ln w="12700">
            <a:miter lim="400000"/>
          </a:ln>
        </p:spPr>
      </p:pic>
      <p:pic>
        <p:nvPicPr>
          <p:cNvPr id="1387" name="Picture 3" descr="Picture 3"/>
          <p:cNvPicPr>
            <a:picLocks noChangeAspect="1"/>
          </p:cNvPicPr>
          <p:nvPr/>
        </p:nvPicPr>
        <p:blipFill>
          <a:blip r:embed="rId4">
            <a:extLst/>
          </a:blip>
          <a:stretch>
            <a:fillRect/>
          </a:stretch>
        </p:blipFill>
        <p:spPr>
          <a:xfrm>
            <a:off x="4087503" y="657444"/>
            <a:ext cx="3365881" cy="352153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1" name="Screenshot 2019-09-30 at 14.39.35.png" descr="Screenshot 2019-09-30 at 14.39.35.png"/>
          <p:cNvPicPr>
            <a:picLocks noChangeAspect="1"/>
          </p:cNvPicPr>
          <p:nvPr/>
        </p:nvPicPr>
        <p:blipFill>
          <a:blip r:embed="rId3">
            <a:extLst/>
          </a:blip>
          <a:srcRect l="7404" t="0" r="45270" b="0"/>
          <a:stretch>
            <a:fillRect/>
          </a:stretch>
        </p:blipFill>
        <p:spPr>
          <a:xfrm>
            <a:off x="5898960" y="0"/>
            <a:ext cx="3244681" cy="5141160"/>
          </a:xfrm>
          <a:prstGeom prst="rect">
            <a:avLst/>
          </a:prstGeom>
          <a:ln w="12700">
            <a:miter lim="400000"/>
          </a:ln>
        </p:spPr>
      </p:pic>
      <p:pic>
        <p:nvPicPr>
          <p:cNvPr id="1392" name="Image" descr="Image"/>
          <p:cNvPicPr>
            <a:picLocks noChangeAspect="1"/>
          </p:cNvPicPr>
          <p:nvPr/>
        </p:nvPicPr>
        <p:blipFill>
          <a:blip r:embed="rId4">
            <a:extLst/>
          </a:blip>
          <a:stretch>
            <a:fillRect/>
          </a:stretch>
        </p:blipFill>
        <p:spPr>
          <a:xfrm>
            <a:off x="8433359" y="235080"/>
            <a:ext cx="433081" cy="427320"/>
          </a:xfrm>
          <a:prstGeom prst="rect">
            <a:avLst/>
          </a:prstGeom>
          <a:ln w="12700">
            <a:miter lim="400000"/>
          </a:ln>
        </p:spPr>
      </p:pic>
      <p:sp>
        <p:nvSpPr>
          <p:cNvPr id="1393" name="CustomShape 3"/>
          <p:cNvSpPr txBox="1"/>
          <p:nvPr/>
        </p:nvSpPr>
        <p:spPr>
          <a:xfrm>
            <a:off x="741525" y="448372"/>
            <a:ext cx="4506727" cy="4124637"/>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a:lnSpc>
                <a:spcPct val="90000"/>
              </a:lnSpc>
              <a:defRPr spc="-100" sz="3200">
                <a:solidFill>
                  <a:srgbClr val="00B050"/>
                </a:solidFill>
                <a:latin typeface="Rockwell Bold"/>
                <a:ea typeface="Rockwell Bold"/>
                <a:cs typeface="Rockwell Bold"/>
                <a:sym typeface="Rockwell Bold"/>
              </a:defRPr>
            </a:pPr>
            <a:r>
              <a:t>Lokal PRODUKTION</a:t>
            </a:r>
            <a:endParaRPr spc="-1"/>
          </a:p>
          <a:p>
            <a:pPr>
              <a:lnSpc>
                <a:spcPct val="103000"/>
              </a:lnSpc>
              <a:defRPr spc="-1" sz="2200">
                <a:latin typeface="Rockwell Bold"/>
                <a:ea typeface="Rockwell Bold"/>
                <a:cs typeface="Rockwell Bold"/>
                <a:sym typeface="Rockwell Bold"/>
              </a:defRPr>
            </a:pPr>
          </a:p>
          <a:p>
            <a:pPr>
              <a:lnSpc>
                <a:spcPct val="103000"/>
              </a:lnSpc>
              <a:defRPr spc="-1" sz="2200">
                <a:latin typeface="Rockwell Bold"/>
                <a:ea typeface="Rockwell Bold"/>
                <a:cs typeface="Rockwell Bold"/>
                <a:sym typeface="Rockwell Bold"/>
              </a:defRPr>
            </a:pPr>
          </a:p>
          <a:p>
            <a:pPr marL="342900" indent="-342900">
              <a:lnSpc>
                <a:spcPct val="103000"/>
              </a:lnSpc>
              <a:buSzPct val="100000"/>
              <a:buFont typeface="Arial"/>
              <a:buChar char="•"/>
              <a:defRPr spc="-100" sz="2200">
                <a:latin typeface="Rockwell Bold"/>
                <a:ea typeface="Rockwell Bold"/>
                <a:cs typeface="Rockwell Bold"/>
                <a:sym typeface="Rockwell Bold"/>
              </a:defRPr>
            </a:pPr>
            <a:r>
              <a:t>Skånsom råstofudvinding</a:t>
            </a:r>
            <a:endParaRPr spc="-1"/>
          </a:p>
          <a:p>
            <a:pPr marL="342900" indent="-342900">
              <a:lnSpc>
                <a:spcPct val="103000"/>
              </a:lnSpc>
              <a:buSzPct val="100000"/>
              <a:buFont typeface="Arial"/>
              <a:buChar char="•"/>
              <a:defRPr spc="-1" sz="2200">
                <a:latin typeface="Rockwell Bold"/>
                <a:ea typeface="Rockwell Bold"/>
                <a:cs typeface="Rockwell Bold"/>
                <a:sym typeface="Rockwell Bold"/>
              </a:defRPr>
            </a:pPr>
          </a:p>
          <a:p>
            <a:pPr marL="342900" indent="-342900">
              <a:lnSpc>
                <a:spcPct val="103000"/>
              </a:lnSpc>
              <a:buSzPct val="100000"/>
              <a:buFont typeface="Arial"/>
              <a:buChar char="•"/>
              <a:defRPr spc="-100" sz="2200">
                <a:latin typeface="Rockwell Bold"/>
                <a:ea typeface="Rockwell Bold"/>
                <a:cs typeface="Rockwell Bold"/>
                <a:sym typeface="Rockwell Bold"/>
              </a:defRPr>
            </a:pPr>
            <a:r>
              <a:t>Kort transport</a:t>
            </a:r>
            <a:endParaRPr spc="-1"/>
          </a:p>
          <a:p>
            <a:pPr marL="342900" indent="-342900">
              <a:lnSpc>
                <a:spcPct val="103000"/>
              </a:lnSpc>
              <a:buSzPct val="100000"/>
              <a:buFont typeface="Arial"/>
              <a:buChar char="•"/>
              <a:defRPr spc="-1" sz="2200">
                <a:latin typeface="Rockwell Bold"/>
                <a:ea typeface="Rockwell Bold"/>
                <a:cs typeface="Rockwell Bold"/>
                <a:sym typeface="Rockwell Bold"/>
              </a:defRPr>
            </a:pPr>
          </a:p>
          <a:p>
            <a:pPr marL="342900" indent="-342900">
              <a:lnSpc>
                <a:spcPct val="103000"/>
              </a:lnSpc>
              <a:buSzPct val="100000"/>
              <a:buFont typeface="Arial"/>
              <a:buChar char="•"/>
              <a:defRPr spc="-100" sz="2200">
                <a:latin typeface="Rockwell Bold"/>
                <a:ea typeface="Rockwell Bold"/>
                <a:cs typeface="Rockwell Bold"/>
                <a:sym typeface="Rockwell Bold"/>
              </a:defRPr>
            </a:pPr>
            <a:r>
              <a:t>Fornybare materialer </a:t>
            </a:r>
            <a:br/>
            <a:r>
              <a:rPr sz="1600">
                <a:latin typeface="Rockwell"/>
                <a:ea typeface="Rockwell"/>
                <a:cs typeface="Rockwell"/>
                <a:sym typeface="Rockwell"/>
              </a:rPr>
              <a:t>- der produceres lokalt og med </a:t>
            </a:r>
            <a:br>
              <a:rPr sz="1600">
                <a:latin typeface="Rockwell"/>
                <a:ea typeface="Rockwell"/>
                <a:cs typeface="Rockwell"/>
                <a:sym typeface="Rockwell"/>
              </a:rPr>
            </a:br>
            <a:r>
              <a:rPr sz="1600">
                <a:latin typeface="Rockwell"/>
                <a:ea typeface="Rockwell"/>
                <a:cs typeface="Rockwell"/>
                <a:sym typeface="Rockwell"/>
              </a:rPr>
              <a:t>mindst muligt forurening, energi </a:t>
            </a:r>
            <a:br>
              <a:rPr sz="1600">
                <a:latin typeface="Rockwell"/>
                <a:ea typeface="Rockwell"/>
                <a:cs typeface="Rockwell"/>
                <a:sym typeface="Rockwell"/>
              </a:rPr>
            </a:br>
            <a:r>
              <a:rPr sz="1600">
                <a:latin typeface="Rockwell"/>
                <a:ea typeface="Rockwell"/>
                <a:cs typeface="Rockwell"/>
                <a:sym typeface="Rockwell"/>
              </a:rPr>
              <a:t>og ressourceforbrug</a:t>
            </a:r>
          </a:p>
        </p:txBody>
      </p:sp>
      <p:sp>
        <p:nvSpPr>
          <p:cNvPr id="1394" name="Straight Arrow Connector 1"/>
          <p:cNvSpPr/>
          <p:nvPr/>
        </p:nvSpPr>
        <p:spPr>
          <a:xfrm flipV="1">
            <a:off x="-2525660" y="682565"/>
            <a:ext cx="2918916" cy="6825"/>
          </a:xfrm>
          <a:prstGeom prst="line">
            <a:avLst/>
          </a:prstGeom>
          <a:ln w="28575">
            <a:solidFill>
              <a:srgbClr val="00B050"/>
            </a:solidFill>
            <a:headEnd type="triangle"/>
            <a:tailEnd type="triangle"/>
          </a:ln>
        </p:spPr>
        <p:txBody>
          <a:bodyPr lIns="45719" rIns="45719"/>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8" name="CustomShape 3"/>
          <p:cNvSpPr txBox="1"/>
          <p:nvPr/>
        </p:nvSpPr>
        <p:spPr>
          <a:xfrm>
            <a:off x="3924756" y="404048"/>
            <a:ext cx="4131414" cy="4023000"/>
          </a:xfrm>
          <a:prstGeom prst="rect">
            <a:avLst/>
          </a:prstGeom>
          <a:ln w="12700">
            <a:miter lim="400000"/>
          </a:ln>
          <a:extLst>
            <a:ext uri="{C572A759-6A51-4108-AA02-DFA0A04FC94B}">
              <ma14:wrappingTextBoxFlag xmlns:ma14="http://schemas.microsoft.com/office/mac/drawingml/2011/main" val="1"/>
            </a:ext>
          </a:extLst>
        </p:spPr>
        <p:txBody>
          <a:bodyPr lIns="89999" tIns="89999" rIns="89999" bIns="89999">
            <a:normAutofit fontScale="100000" lnSpcReduction="0"/>
          </a:bodyPr>
          <a:lstStyle/>
          <a:p>
            <a:pPr defTabSz="896111">
              <a:lnSpc>
                <a:spcPct val="81000"/>
              </a:lnSpc>
              <a:defRPr spc="-98" sz="3136">
                <a:solidFill>
                  <a:srgbClr val="00B050"/>
                </a:solidFill>
                <a:latin typeface="Rockwell Bold"/>
                <a:ea typeface="Rockwell Bold"/>
                <a:cs typeface="Rockwell Bold"/>
                <a:sym typeface="Rockwell Bold"/>
              </a:defRPr>
            </a:pPr>
            <a:r>
              <a:t>Lang LEVETID</a:t>
            </a:r>
            <a:endParaRPr spc="0"/>
          </a:p>
          <a:p>
            <a:pPr defTabSz="896111">
              <a:lnSpc>
                <a:spcPct val="81000"/>
              </a:lnSpc>
              <a:defRPr spc="0" sz="2058">
                <a:latin typeface="Rockwell"/>
                <a:ea typeface="Rockwell"/>
                <a:cs typeface="Rockwell"/>
                <a:sym typeface="Rockwell"/>
              </a:defRPr>
            </a:pPr>
          </a:p>
          <a:p>
            <a:pPr defTabSz="896111">
              <a:lnSpc>
                <a:spcPct val="92700"/>
              </a:lnSpc>
              <a:defRPr spc="0" sz="2058">
                <a:latin typeface="Rockwell"/>
                <a:ea typeface="Rockwell"/>
                <a:cs typeface="Rockwell"/>
                <a:sym typeface="Rockwell"/>
              </a:defRPr>
            </a:pPr>
          </a:p>
          <a:p>
            <a:pPr marL="336042" indent="-336042" defTabSz="896111">
              <a:lnSpc>
                <a:spcPct val="92700"/>
              </a:lnSpc>
              <a:buSzPct val="100000"/>
              <a:buFont typeface="Arial"/>
              <a:buChar char="•"/>
              <a:defRPr spc="-98" sz="2156">
                <a:latin typeface="Rockwell Bold"/>
                <a:ea typeface="Rockwell Bold"/>
                <a:cs typeface="Rockwell Bold"/>
                <a:sym typeface="Rockwell Bold"/>
              </a:defRPr>
            </a:pPr>
            <a:r>
              <a:t>Holdbarhed og vedligehold</a:t>
            </a:r>
            <a:endParaRPr spc="0"/>
          </a:p>
          <a:p>
            <a:pPr marL="336042" indent="-336042" defTabSz="896111">
              <a:lnSpc>
                <a:spcPct val="92700"/>
              </a:lnSpc>
              <a:buSzPct val="100000"/>
              <a:buFont typeface="Arial"/>
              <a:buChar char="•"/>
              <a:defRPr spc="0" sz="2156">
                <a:latin typeface="Rockwell"/>
                <a:ea typeface="Rockwell"/>
                <a:cs typeface="Rockwell"/>
                <a:sym typeface="Rockwell"/>
              </a:defRPr>
            </a:pPr>
          </a:p>
          <a:p>
            <a:pPr marL="336042" indent="-336042" defTabSz="896111">
              <a:lnSpc>
                <a:spcPct val="92700"/>
              </a:lnSpc>
              <a:buSzPct val="100000"/>
              <a:buFont typeface="Arial"/>
              <a:buChar char="•"/>
              <a:defRPr spc="-98" sz="2156">
                <a:latin typeface="Rockwell"/>
                <a:ea typeface="Rockwell"/>
                <a:cs typeface="Rockwell"/>
                <a:sym typeface="Rockwell"/>
              </a:defRPr>
            </a:pPr>
            <a:r>
              <a:t>Mulighed for </a:t>
            </a:r>
            <a:r>
              <a:rPr>
                <a:latin typeface="Rockwell Bold"/>
                <a:ea typeface="Rockwell Bold"/>
                <a:cs typeface="Rockwell Bold"/>
                <a:sym typeface="Rockwell Bold"/>
              </a:rPr>
              <a:t>udskiftning og renovering</a:t>
            </a:r>
            <a:r>
              <a:t> af enkelte dele</a:t>
            </a:r>
            <a:endParaRPr spc="0"/>
          </a:p>
          <a:p>
            <a:pPr marL="336042" indent="-336042" defTabSz="896111">
              <a:lnSpc>
                <a:spcPct val="92700"/>
              </a:lnSpc>
              <a:buSzPct val="100000"/>
              <a:buFont typeface="Arial"/>
              <a:buChar char="•"/>
              <a:defRPr spc="0" sz="2156">
                <a:latin typeface="Rockwell"/>
                <a:ea typeface="Rockwell"/>
                <a:cs typeface="Rockwell"/>
                <a:sym typeface="Rockwell"/>
              </a:defRPr>
            </a:pPr>
          </a:p>
          <a:p>
            <a:pPr marL="336042" indent="-336042" defTabSz="896111">
              <a:lnSpc>
                <a:spcPct val="92700"/>
              </a:lnSpc>
              <a:buSzPct val="100000"/>
              <a:buFont typeface="Arial"/>
              <a:buChar char="•"/>
              <a:defRPr spc="-98" sz="2156">
                <a:latin typeface="Rockwell Bold"/>
                <a:ea typeface="Rockwell Bold"/>
                <a:cs typeface="Rockwell Bold"/>
                <a:sym typeface="Rockwell Bold"/>
              </a:defRPr>
            </a:pPr>
            <a:r>
              <a:t>Konstruktiv beskyttelse</a:t>
            </a:r>
            <a:r>
              <a:rPr>
                <a:latin typeface="Rockwell"/>
                <a:ea typeface="Rockwell"/>
                <a:cs typeface="Rockwell"/>
                <a:sym typeface="Rockwell"/>
              </a:rPr>
              <a:t> af facade</a:t>
            </a:r>
            <a:endParaRPr spc="0"/>
          </a:p>
          <a:p>
            <a:pPr defTabSz="896111">
              <a:lnSpc>
                <a:spcPct val="92700"/>
              </a:lnSpc>
              <a:defRPr spc="0" sz="2156">
                <a:latin typeface="Rockwell"/>
                <a:ea typeface="Rockwell"/>
                <a:cs typeface="Rockwell"/>
                <a:sym typeface="Rockwell"/>
              </a:defRPr>
            </a:pPr>
          </a:p>
        </p:txBody>
      </p:sp>
      <p:pic>
        <p:nvPicPr>
          <p:cNvPr id="1399" name="Screenshot 2019-09-30 at 14.39.35.png" descr="Screenshot 2019-09-30 at 14.39.35.png"/>
          <p:cNvPicPr>
            <a:picLocks noChangeAspect="1"/>
          </p:cNvPicPr>
          <p:nvPr/>
        </p:nvPicPr>
        <p:blipFill>
          <a:blip r:embed="rId3">
            <a:extLst/>
          </a:blip>
          <a:srcRect l="37444" t="23198" r="31544" b="0"/>
          <a:stretch>
            <a:fillRect/>
          </a:stretch>
        </p:blipFill>
        <p:spPr>
          <a:xfrm>
            <a:off x="0" y="0"/>
            <a:ext cx="3321721" cy="5141160"/>
          </a:xfrm>
          <a:prstGeom prst="rect">
            <a:avLst/>
          </a:prstGeom>
          <a:ln w="12700">
            <a:miter lim="400000"/>
          </a:ln>
        </p:spPr>
      </p:pic>
      <p:pic>
        <p:nvPicPr>
          <p:cNvPr id="1400" name="Image" descr="Image"/>
          <p:cNvPicPr>
            <a:picLocks noChangeAspect="1"/>
          </p:cNvPicPr>
          <p:nvPr/>
        </p:nvPicPr>
        <p:blipFill>
          <a:blip r:embed="rId4">
            <a:extLst/>
          </a:blip>
          <a:stretch>
            <a:fillRect/>
          </a:stretch>
        </p:blipFill>
        <p:spPr>
          <a:xfrm>
            <a:off x="8427239" y="227520"/>
            <a:ext cx="433081" cy="427320"/>
          </a:xfrm>
          <a:prstGeom prst="rect">
            <a:avLst/>
          </a:prstGeom>
          <a:ln w="12700">
            <a:miter lim="400000"/>
          </a:ln>
        </p:spPr>
      </p:pic>
      <p:sp>
        <p:nvSpPr>
          <p:cNvPr id="1401" name="CustomShape 4"/>
          <p:cNvSpPr txBox="1"/>
          <p:nvPr/>
        </p:nvSpPr>
        <p:spPr>
          <a:xfrm>
            <a:off x="2032919" y="4735440"/>
            <a:ext cx="1018081" cy="225546"/>
          </a:xfrm>
          <a:prstGeom prst="rect">
            <a:avLst/>
          </a:prstGeom>
          <a:ln w="12700">
            <a:miter lim="400000"/>
          </a:ln>
          <a:extLst>
            <a:ext uri="{C572A759-6A51-4108-AA02-DFA0A04FC94B}">
              <ma14:wrappingTextBoxFlag xmlns:ma14="http://schemas.microsoft.com/office/mac/drawingml/2011/main" val="1"/>
            </a:ext>
          </a:extLst>
        </p:spPr>
        <p:txBody>
          <a:bodyPr lIns="44999" tIns="44999" rIns="44999" bIns="44999">
            <a:spAutoFit/>
          </a:bodyPr>
          <a:lstStyle>
            <a:lvl1pPr>
              <a:defRPr spc="-1" sz="1000">
                <a:solidFill>
                  <a:srgbClr val="FFFFFF"/>
                </a:solidFill>
              </a:defRPr>
            </a:lvl1pPr>
          </a:lstStyle>
          <a:p>
            <a:pPr/>
            <a:r>
              <a:t>Foto Brian Berg</a:t>
            </a:r>
          </a:p>
        </p:txBody>
      </p:sp>
      <p:sp>
        <p:nvSpPr>
          <p:cNvPr id="1402" name="Straight Arrow Connector 1"/>
          <p:cNvSpPr/>
          <p:nvPr/>
        </p:nvSpPr>
        <p:spPr>
          <a:xfrm flipV="1">
            <a:off x="-141115" y="624647"/>
            <a:ext cx="3938688" cy="10907"/>
          </a:xfrm>
          <a:prstGeom prst="line">
            <a:avLst/>
          </a:prstGeom>
          <a:ln w="28575">
            <a:solidFill>
              <a:srgbClr val="00B050"/>
            </a:solidFill>
            <a:headEnd type="triangle"/>
            <a:tailEnd type="triangle"/>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990000"/>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