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jpeg" ContentType="image/jpeg"/>
  <Override PartName="/ppt/media/image3.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4.jpeg" ContentType="image/jpeg"/>
  <Override PartName="/ppt/notesSlides/notesSlide14.xml" ContentType="application/vnd.openxmlformats-officedocument.presentationml.notesSlide+xml"/>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ACA"/>
          </a:solidFill>
        </a:fill>
      </a:tcStyle>
    </a:wholeTbl>
    <a:band2H>
      <a:tcTxStyle b="def" i="def"/>
      <a:tcStyle>
        <a:tcBdr/>
        <a:fill>
          <a:solidFill>
            <a:srgbClr val="EF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30" name="Shape 730"/>
          <p:cNvSpPr/>
          <p:nvPr>
            <p:ph type="sldImg"/>
          </p:nvPr>
        </p:nvSpPr>
        <p:spPr>
          <a:xfrm>
            <a:off x="1143000" y="685800"/>
            <a:ext cx="4572000" cy="3429000"/>
          </a:xfrm>
          <a:prstGeom prst="rect">
            <a:avLst/>
          </a:prstGeom>
        </p:spPr>
        <p:txBody>
          <a:bodyPr/>
          <a:lstStyle/>
          <a:p>
            <a:pPr/>
          </a:p>
        </p:txBody>
      </p:sp>
      <p:sp>
        <p:nvSpPr>
          <p:cNvPr id="731" name="Shape 7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5" name="Shape 735"/>
          <p:cNvSpPr/>
          <p:nvPr>
            <p:ph type="sldImg"/>
          </p:nvPr>
        </p:nvSpPr>
        <p:spPr>
          <a:prstGeom prst="rect">
            <a:avLst/>
          </a:prstGeom>
        </p:spPr>
        <p:txBody>
          <a:bodyPr/>
          <a:lstStyle/>
          <a:p>
            <a:pPr/>
          </a:p>
        </p:txBody>
      </p:sp>
      <p:sp>
        <p:nvSpPr>
          <p:cNvPr id="736" name="Shape 736"/>
          <p:cNvSpPr/>
          <p:nvPr>
            <p:ph type="body" sz="quarter" idx="1"/>
          </p:nvPr>
        </p:nvSpPr>
        <p:spPr>
          <a:prstGeom prst="rect">
            <a:avLst/>
          </a:prstGeom>
        </p:spPr>
        <p:txBody>
          <a:bodyPr/>
          <a:lstStyle/>
          <a:p>
            <a:pPr marL="215999" indent="-215999">
              <a:defRPr spc="-1" sz="2000"/>
            </a:pPr>
            <a:r>
              <a:t>Denne præsentation kan indgå i et længere forløb fx som det skitserede ugeforløb, der kan findes på portalen, hvor det er lagt ind på dag 3.</a:t>
            </a:r>
          </a:p>
          <a:p>
            <a:pPr marL="215999" indent="-215999">
              <a:defRPr spc="-1" sz="2000"/>
            </a:pPr>
          </a:p>
          <a:p>
            <a:pPr marL="215999" indent="-215999">
              <a:defRPr spc="-1" sz="2000"/>
            </a:pPr>
            <a:r>
              <a:t>Det kan også stå alene som et forløb på 1-3 lektioner om Indeklima i og designprocessen af bæredygtigt byggeri, der kan lægges ind hvor det passer på de forskellige fag. </a:t>
            </a:r>
          </a:p>
          <a:p>
            <a:pPr marL="215999" indent="-215999">
              <a:defRPr spc="-1" sz="2000"/>
            </a:pPr>
          </a:p>
          <a:p>
            <a:pPr marL="215999" indent="-215999">
              <a:defRPr spc="-1" sz="2000"/>
            </a:pPr>
            <a:r>
              <a:t>I løbet af denne præsentation skal vi se på:</a:t>
            </a:r>
          </a:p>
          <a:p>
            <a:pPr marL="215999" indent="-215999">
              <a:defRPr spc="-1" sz="2000"/>
            </a:pPr>
            <a:r>
              <a:t> </a:t>
            </a:r>
          </a:p>
          <a:p>
            <a:pPr marL="285839" indent="-285480">
              <a:buClr>
                <a:srgbClr val="000000"/>
              </a:buClr>
              <a:buSzPct val="100000"/>
              <a:buFont typeface="Helvetica"/>
              <a:buChar char="-"/>
              <a:defRPr spc="-1" sz="2000"/>
            </a:pPr>
            <a:r>
              <a:t>Hvilke faktorer spiller ind på indeklimaet?</a:t>
            </a:r>
          </a:p>
          <a:p>
            <a:pPr>
              <a:defRPr spc="-1" sz="2000"/>
            </a:pPr>
          </a:p>
          <a:p>
            <a:pPr marL="285839" indent="-285480">
              <a:buClr>
                <a:srgbClr val="000000"/>
              </a:buClr>
              <a:buSzPct val="100000"/>
              <a:buFont typeface="Helvetica"/>
              <a:buChar char="-"/>
              <a:defRPr spc="-1" sz="2000"/>
            </a:pPr>
            <a:r>
              <a:t>Hvad skal vi tænke på i designfasen, når vi vil bygge bæredygtigt</a:t>
            </a:r>
          </a:p>
          <a:p>
            <a:pPr>
              <a:defRPr spc="-1" sz="2000"/>
            </a:pPr>
          </a:p>
          <a:p>
            <a:pPr marL="285839" indent="-285480">
              <a:buClr>
                <a:srgbClr val="000000"/>
              </a:buClr>
              <a:buSzPct val="100000"/>
              <a:buFont typeface="Helvetica"/>
              <a:buChar char="-"/>
              <a:defRPr spc="-1" sz="2000"/>
            </a:pPr>
            <a:r>
              <a:t>Hvad er en åndbar/diffusionsåben konstruktion, og hvad kan det betyde for indeklimaet?</a:t>
            </a:r>
          </a:p>
          <a:p>
            <a:pPr>
              <a:defRPr spc="-1" sz="2000"/>
            </a:pPr>
          </a:p>
          <a:p>
            <a:pPr marL="285839" indent="-285480">
              <a:buClr>
                <a:srgbClr val="000000"/>
              </a:buClr>
              <a:buSzPct val="100000"/>
              <a:buFont typeface="Helvetica"/>
              <a:buChar char="-"/>
              <a:defRPr spc="-1" sz="2000"/>
            </a:pPr>
            <a:r>
              <a:t>Forskellige ventilationsløsninger og udfordringer med ventilation samt mulige løsninger</a:t>
            </a:r>
          </a:p>
          <a:p>
            <a:pPr>
              <a:defRPr spc="-1" sz="2000"/>
            </a:pPr>
          </a:p>
          <a:p>
            <a:pPr marL="285839" indent="-285480">
              <a:buClr>
                <a:srgbClr val="000000"/>
              </a:buClr>
              <a:buSzPct val="100000"/>
              <a:buFont typeface="Helvetica"/>
              <a:buChar char="-"/>
              <a:defRPr spc="-1" sz="2000"/>
            </a:pPr>
            <a:r>
              <a:t>Vis evt. en eller flere små film undervejs</a:t>
            </a:r>
          </a:p>
          <a:p>
            <a:pPr>
              <a:defRPr spc="-1" sz="2000"/>
            </a:pPr>
          </a:p>
          <a:p>
            <a:pPr>
              <a:defRPr spc="-1" sz="2000"/>
            </a:pPr>
          </a:p>
          <a:p>
            <a:pPr>
              <a:defRPr b="1" i="1" spc="-1" sz="2000"/>
            </a:pPr>
            <a:r>
              <a:t>Forslag til tema om indeklima og designproces </a:t>
            </a:r>
            <a:r>
              <a:rPr b="0" i="0"/>
              <a:t>(1-2 lektioner):</a:t>
            </a:r>
            <a:endParaRPr b="0" i="0"/>
          </a:p>
          <a:p>
            <a:pPr>
              <a:defRPr spc="-1" sz="2000"/>
            </a:pPr>
          </a:p>
          <a:p>
            <a:pPr>
              <a:defRPr spc="-1" sz="2000"/>
            </a:pPr>
            <a:r>
              <a:t>Gennemgå slides. Spørg fx</a:t>
            </a:r>
          </a:p>
          <a:p>
            <a:pPr>
              <a:defRPr spc="-1" sz="2000"/>
            </a:pPr>
          </a:p>
          <a:p>
            <a:pPr>
              <a:defRPr spc="-1" sz="2000"/>
            </a:pPr>
            <a:r>
              <a:t>Slide 2: </a:t>
            </a:r>
          </a:p>
          <a:p>
            <a:pPr marL="285839" indent="-285480">
              <a:buClr>
                <a:srgbClr val="000000"/>
              </a:buClr>
              <a:buSzPct val="100000"/>
              <a:buFont typeface="Arial"/>
              <a:buChar char="•"/>
              <a:defRPr spc="-1" sz="2000"/>
            </a:pPr>
            <a:r>
              <a:t>Hvad er en passende luftfugtighed? </a:t>
            </a:r>
          </a:p>
          <a:p>
            <a:pPr marL="285839" indent="-285480">
              <a:buClr>
                <a:srgbClr val="000000"/>
              </a:buClr>
              <a:buSzPct val="100000"/>
              <a:buFont typeface="Arial"/>
              <a:buChar char="•"/>
              <a:defRPr spc="-1" sz="2000"/>
            </a:pPr>
            <a:r>
              <a:t>Hvilke byggematerialer kan afgasse med uønsket kemi til indeklimaet? </a:t>
            </a:r>
          </a:p>
          <a:p>
            <a:pPr marL="285839" indent="-285480">
              <a:buClr>
                <a:srgbClr val="000000"/>
              </a:buClr>
              <a:buSzPct val="100000"/>
              <a:buFont typeface="Arial"/>
              <a:buChar char="•"/>
              <a:defRPr spc="-1" sz="2000"/>
            </a:pPr>
            <a:r>
              <a:t>Har I oplevet problemer med skimmelsvamp på pladserne?</a:t>
            </a:r>
          </a:p>
          <a:p>
            <a:pPr>
              <a:defRPr spc="-1" sz="2000"/>
            </a:pPr>
          </a:p>
          <a:p>
            <a:pPr>
              <a:defRPr spc="-1" sz="2000"/>
            </a:pPr>
            <a:r>
              <a:t>Slide 3: Spørg med udgangspunkt i grafik fra Realdania:</a:t>
            </a:r>
          </a:p>
          <a:p>
            <a:pPr marL="285839" indent="-285480">
              <a:buClr>
                <a:srgbClr val="000000"/>
              </a:buClr>
              <a:buSzPct val="100000"/>
              <a:buFont typeface="Arial"/>
              <a:buChar char="•"/>
              <a:defRPr spc="-1" sz="2000"/>
            </a:pPr>
            <a:r>
              <a:t>Kan I genkende noget fra deres eget liv eller er der noget I har hørt om før?</a:t>
            </a:r>
          </a:p>
          <a:p>
            <a:pPr>
              <a:defRPr spc="-1" sz="2000"/>
            </a:pPr>
          </a:p>
          <a:p>
            <a:pPr>
              <a:defRPr spc="-1" sz="2000"/>
            </a:pPr>
            <a:r>
              <a:t>Slide 4:</a:t>
            </a:r>
          </a:p>
          <a:p>
            <a:pPr marL="285839" indent="-285480">
              <a:buClr>
                <a:srgbClr val="000000"/>
              </a:buClr>
              <a:buSzPct val="100000"/>
              <a:buFont typeface="Arial"/>
              <a:buChar char="•"/>
              <a:defRPr spc="-1" sz="2000"/>
            </a:pPr>
            <a:r>
              <a:t>Kender I nogen steder, hvor man ikke har bygget klogt i f.t. vind eller sol? (f.eks. forblæste havnefronter eller store glas-bebyggelser, der let bliver overophedet)</a:t>
            </a:r>
          </a:p>
          <a:p>
            <a:pPr>
              <a:defRPr spc="-1" sz="2000"/>
            </a:pPr>
          </a:p>
          <a:p>
            <a:pPr>
              <a:defRPr spc="-1" sz="2000"/>
            </a:pPr>
            <a:r>
              <a:t>Slide 6:</a:t>
            </a:r>
          </a:p>
          <a:p>
            <a:pPr marL="285839" indent="-285480">
              <a:buClr>
                <a:srgbClr val="000000"/>
              </a:buClr>
              <a:buSzPct val="100000"/>
              <a:buFont typeface="Arial"/>
              <a:buChar char="•"/>
              <a:defRPr spc="-1" sz="2000"/>
            </a:pPr>
            <a:r>
              <a:t>Hvorfor og hvornår er der behov for ventilation?</a:t>
            </a:r>
          </a:p>
          <a:p>
            <a:pPr>
              <a:defRPr spc="-1" sz="2000"/>
            </a:pPr>
          </a:p>
          <a:p>
            <a:pPr>
              <a:defRPr spc="-1" sz="2000"/>
            </a:pPr>
            <a:r>
              <a:t>Osv.</a:t>
            </a:r>
          </a:p>
          <a:p>
            <a:pPr>
              <a:defRPr spc="-1" sz="2000"/>
            </a:pPr>
          </a:p>
          <a:p>
            <a:pPr>
              <a:defRPr spc="-1" sz="2000"/>
            </a:pPr>
            <a:r>
              <a:t>I slide nr. 12 er der et forslag til en opgave, hvor eleverne skal arbejde selvstændigt eller i små grupper</a:t>
            </a:r>
          </a:p>
          <a:p>
            <a:pPr>
              <a:defRPr spc="-1" sz="2000"/>
            </a:pPr>
          </a:p>
          <a:p>
            <a:pPr>
              <a:defRPr spc="-1" sz="2000"/>
            </a:pPr>
            <a:r>
              <a:t>Saml op til sidst jf. slide 13</a:t>
            </a:r>
          </a:p>
          <a:p>
            <a:pPr>
              <a:defRPr spc="-1" sz="2000"/>
            </a:pPr>
          </a:p>
          <a:p>
            <a:pPr>
              <a:defRPr spc="-1" sz="2000"/>
            </a:pPr>
          </a:p>
          <a:p>
            <a:pPr>
              <a:defRPr spc="-1" sz="2000"/>
            </a:pPr>
          </a:p>
          <a:p>
            <a:pPr>
              <a:defRPr spc="-1" sz="2000"/>
            </a:pPr>
          </a:p>
          <a:p>
            <a:pPr>
              <a:defRPr spc="-1" sz="20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6" name="Shape 796"/>
          <p:cNvSpPr/>
          <p:nvPr>
            <p:ph type="sldImg"/>
          </p:nvPr>
        </p:nvSpPr>
        <p:spPr>
          <a:prstGeom prst="rect">
            <a:avLst/>
          </a:prstGeom>
        </p:spPr>
        <p:txBody>
          <a:bodyPr/>
          <a:lstStyle/>
          <a:p>
            <a:pPr/>
          </a:p>
        </p:txBody>
      </p:sp>
      <p:sp>
        <p:nvSpPr>
          <p:cNvPr id="797" name="Shape 797"/>
          <p:cNvSpPr/>
          <p:nvPr>
            <p:ph type="body" sz="quarter" idx="1"/>
          </p:nvPr>
        </p:nvSpPr>
        <p:spPr>
          <a:prstGeom prst="rect">
            <a:avLst/>
          </a:prstGeom>
        </p:spPr>
        <p:txBody>
          <a:bodyPr/>
          <a:lstStyle/>
          <a:p>
            <a:pPr marL="215999" indent="-215999">
              <a:defRPr spc="-1" sz="2000"/>
            </a:pPr>
            <a:r>
              <a:t>Solskorsten </a:t>
            </a:r>
          </a:p>
          <a:p>
            <a:pPr marL="215999" indent="-215999">
              <a:defRPr spc="-1" sz="2000"/>
            </a:pPr>
          </a:p>
          <a:p>
            <a:pPr marL="215999" indent="-215999">
              <a:defRPr spc="-1" sz="2000"/>
            </a:pPr>
            <a:r>
              <a:t>En solskorsten (også kaldet ventilationsskorsten) er lodrette kanaler fra det indendørs rum til det fri, hvor solen opvarmer luften i skorstenens øverste del og dermed trækker luften opad. De gode opdriftsforhold kan evt. forstærkes med en såkaldt opdriftsforstærker.</a:t>
            </a:r>
          </a:p>
          <a:p>
            <a:pPr marL="215999" indent="-215999">
              <a:defRPr spc="-1" sz="2000"/>
            </a:pPr>
          </a:p>
          <a:p>
            <a:pPr marL="215999" indent="-215999">
              <a:defRPr spc="-1" sz="2000"/>
            </a:pPr>
            <a:r>
              <a:t>I Det Åndbare Hus er solskorstenen bygget uden om en muret skorsten, som går op igennem 1. sal fra etagedækket. Under dækket er alle vægge i de centrale rum (toilet, teknikrum og køkken) muret op. Både væggene og skorstenen er muret op i komprimerede ubrændte lersten. Til ventilation af bad og køkken er der trukket fire rør – to til udluftning og to til at trække frisk luft ind igen. Luften vil blive opvarmet lidt på vej ind gennem skorstenen.</a:t>
            </a:r>
          </a:p>
          <a:p>
            <a:pPr marL="215999" indent="-215999">
              <a:defRPr spc="-1" sz="2000"/>
            </a:pPr>
          </a:p>
          <a:p>
            <a:pPr marL="215999" indent="-215999">
              <a:defRPr spc="-1" sz="2000"/>
            </a:pPr>
            <a:r>
              <a:t>På toppen af de 2 udluftningsrør er der monteret en opdriftsforstærker, som uden el kan øge suget ud af huset. På toppen af glasskorstenen sidder der et tagvindue, som kan åbnes med en fjernbetjening. Det kan trække meget luft ud, når det er for varmt. Samtidig giver det lys ned midt i rummet ligesom resten af solskorstenen på samme måde som og alligevel forskelligt fra et ovenlysvindue.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4" name="Shape 804"/>
          <p:cNvSpPr/>
          <p:nvPr>
            <p:ph type="sldImg"/>
          </p:nvPr>
        </p:nvSpPr>
        <p:spPr>
          <a:prstGeom prst="rect">
            <a:avLst/>
          </a:prstGeom>
        </p:spPr>
        <p:txBody>
          <a:bodyPr/>
          <a:lstStyle/>
          <a:p>
            <a:pPr/>
          </a:p>
        </p:txBody>
      </p:sp>
      <p:sp>
        <p:nvSpPr>
          <p:cNvPr id="805" name="Shape 805"/>
          <p:cNvSpPr/>
          <p:nvPr>
            <p:ph type="body" sz="quarter" idx="1"/>
          </p:nvPr>
        </p:nvSpPr>
        <p:spPr>
          <a:prstGeom prst="rect">
            <a:avLst/>
          </a:prstGeom>
        </p:spPr>
        <p:txBody>
          <a:bodyPr/>
          <a:lstStyle>
            <a:lvl1pPr marL="215640" indent="-215280">
              <a:defRPr spc="-1" sz="2000"/>
            </a:lvl1pPr>
          </a:lstStyle>
          <a:p>
            <a:pPr/>
            <a:r>
              <a:t>Vi har fået lavet nye film som led i projektet Klogt byggeri – de ligger på hjemmesiden www.bæredygtigtbyggeri.dk/film-video og kan også vises direkte herfra.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1" name="Shape 811"/>
          <p:cNvSpPr/>
          <p:nvPr>
            <p:ph type="sldImg"/>
          </p:nvPr>
        </p:nvSpPr>
        <p:spPr>
          <a:prstGeom prst="rect">
            <a:avLst/>
          </a:prstGeom>
        </p:spPr>
        <p:txBody>
          <a:bodyPr/>
          <a:lstStyle/>
          <a:p>
            <a:pPr/>
          </a:p>
        </p:txBody>
      </p:sp>
      <p:sp>
        <p:nvSpPr>
          <p:cNvPr id="812" name="Shape 812"/>
          <p:cNvSpPr/>
          <p:nvPr>
            <p:ph type="body" sz="quarter" idx="1"/>
          </p:nvPr>
        </p:nvSpPr>
        <p:spPr>
          <a:prstGeom prst="rect">
            <a:avLst/>
          </a:prstGeom>
        </p:spPr>
        <p:txBody>
          <a:bodyPr/>
          <a:lstStyle/>
          <a:p>
            <a:pPr marL="213839" indent="-211680">
              <a:defRPr spc="-1" sz="2000"/>
            </a:pPr>
            <a:r>
              <a:t>Lokal PRODUKTION - Skånsom råstofudvinding. Kort transport. Fornybare materialer der produceres lokalt og med mindst muligt forurening, energi og ressourceforbrug. </a:t>
            </a:r>
          </a:p>
          <a:p>
            <a:pPr marL="213839" indent="-211680">
              <a:defRPr spc="-1" sz="2000"/>
            </a:pPr>
          </a:p>
          <a:p>
            <a:pPr marL="213839" indent="-211680">
              <a:defRPr spc="-1" sz="2000"/>
            </a:pPr>
            <a:r>
              <a:t>Lang LEVETID - Holdbarhed og vedligehold. Mulighed for udskiftning og renovering af enkelte dele. Konstruktiv beskyttelse af facader.</a:t>
            </a:r>
          </a:p>
          <a:p>
            <a:pPr marL="213839" indent="-211680">
              <a:defRPr spc="-1" sz="2000"/>
            </a:pPr>
          </a:p>
          <a:p>
            <a:pPr marL="213839" indent="-211680">
              <a:defRPr spc="-1" sz="2000"/>
            </a:pPr>
            <a:r>
              <a:t>Fornuftigt GENBRUG -  Minimer affald. Meningsfuld genanvendelse af materialer. Byg nyt med øje for genbrug / cirkulær økonomi</a:t>
            </a:r>
          </a:p>
          <a:p>
            <a:pPr marL="213839" indent="-211680">
              <a:defRPr spc="-1" sz="2000"/>
            </a:pPr>
          </a:p>
          <a:p>
            <a:pPr marL="213839" indent="-211680">
              <a:defRPr spc="-1" sz="2000"/>
            </a:pPr>
            <a:r>
              <a:t>Godt INDEKLIMA - Undgå skadelig kemi og byg diffusionsåbent</a:t>
            </a:r>
          </a:p>
          <a:p>
            <a:pPr marL="213839" indent="-211680">
              <a:defRPr spc="-1" sz="2000"/>
            </a:pPr>
          </a:p>
          <a:p>
            <a:pPr marL="213839" indent="-211680">
              <a:defRPr spc="-1" sz="2000"/>
            </a:pPr>
            <a:r>
              <a:t>Klogt DESIGN - tager højde for placering, lavt ressourceforbrug i drift, foranderlighed, termisk masse, æstetik. </a:t>
            </a:r>
            <a:r>
              <a:rPr>
                <a:solidFill>
                  <a:srgbClr val="00B050"/>
                </a:solidFill>
              </a:rPr>
              <a:t>Mulighed for genanvendelse af byggematerialer skal tænkes ind i designfasen – f.eks. mulighed for adskillelse, brug af kalkmørtel frem for cementmørtel, naturmaling eller kalk frem for plastikmaling osv.</a:t>
            </a:r>
          </a:p>
          <a:p>
            <a:pPr marL="213839" indent="-211680">
              <a:defRPr spc="-1" sz="2000"/>
            </a:pPr>
          </a:p>
          <a:p>
            <a:pPr marL="213839" indent="-211680">
              <a:defRPr b="1" i="1" spc="-1" sz="2000">
                <a:solidFill>
                  <a:srgbClr val="00B050"/>
                </a:solidFill>
              </a:defRPr>
            </a:pPr>
            <a:r>
              <a:t>Forslag til opgave</a:t>
            </a:r>
            <a:r>
              <a:rPr b="0" i="0"/>
              <a:t>:</a:t>
            </a:r>
          </a:p>
          <a:p>
            <a:pPr marL="213839" indent="-211680">
              <a:defRPr spc="-1" sz="2000">
                <a:solidFill>
                  <a:srgbClr val="00B050"/>
                </a:solidFill>
              </a:defRPr>
            </a:pPr>
            <a:r>
              <a:t>Q&amp;A med eleverne: Print en masse spørgsmål om designprocessen på hver sit papir og sæt dem op. Eleverne skal i mindre grupper bevæge sig ud i rummet og vælge et spørgsmål, forberede et svar og lave en fremlæggelse for klassen. Opgaven kan også bruges som bonusopgave til undervisningsdifferentiering. </a:t>
            </a:r>
          </a:p>
          <a:p>
            <a:pPr marL="213839" indent="-211680">
              <a:defRPr spc="-1" sz="2000"/>
            </a:pPr>
          </a:p>
          <a:p>
            <a:pPr marL="213839" indent="-211680">
              <a:defRPr spc="-1" sz="2000">
                <a:solidFill>
                  <a:srgbClr val="00B050"/>
                </a:solidFill>
              </a:defRPr>
            </a:pPr>
            <a:r>
              <a:t>Vis evt. 5-finger reglen på væggen imens og bed eleverne om at tænke i helheder jf. denne.</a:t>
            </a:r>
          </a:p>
          <a:p>
            <a:pPr marL="213839" indent="-211680">
              <a:defRPr spc="-1" sz="2000"/>
            </a:pPr>
          </a:p>
          <a:p>
            <a:pPr marL="213839" indent="-211680">
              <a:defRPr b="1" i="1" spc="-1" sz="2000">
                <a:solidFill>
                  <a:srgbClr val="00B050"/>
                </a:solidFill>
              </a:defRPr>
            </a:pPr>
            <a:r>
              <a:t>Forslag til spørgsmål:</a:t>
            </a:r>
          </a:p>
          <a:p>
            <a:pPr marL="458999" indent="-456839">
              <a:buClr>
                <a:srgbClr val="000000"/>
              </a:buClr>
              <a:buSzPct val="100000"/>
              <a:buAutoNum type="arabicPeriod" startAt="1"/>
              <a:defRPr spc="-1" sz="2000">
                <a:solidFill>
                  <a:srgbClr val="00B050"/>
                </a:solidFill>
              </a:defRPr>
            </a:pPr>
            <a:r>
              <a:t>Læs på nettet om zoneinddeling af boliger og tegn et forslag</a:t>
            </a:r>
          </a:p>
          <a:p>
            <a:pPr marL="458999" indent="-456839">
              <a:buClr>
                <a:srgbClr val="000000"/>
              </a:buClr>
              <a:buSzPct val="100000"/>
              <a:buAutoNum type="arabicPeriod" startAt="1"/>
              <a:defRPr spc="-1" sz="2000">
                <a:solidFill>
                  <a:srgbClr val="00B050"/>
                </a:solidFill>
              </a:defRPr>
            </a:pPr>
            <a:r>
              <a:t>Hvad betyder termisk masse for indeklimaet?</a:t>
            </a:r>
          </a:p>
          <a:p>
            <a:pPr marL="458999" indent="-456839">
              <a:buClr>
                <a:srgbClr val="000000"/>
              </a:buClr>
              <a:buSzPct val="100000"/>
              <a:buAutoNum type="arabicPeriod" startAt="1"/>
              <a:defRPr spc="-1" sz="2000">
                <a:solidFill>
                  <a:srgbClr val="00B050"/>
                </a:solidFill>
              </a:defRPr>
            </a:pPr>
            <a:r>
              <a:t>Find kreative muligheder til udnyttelse af regnvand i uderummet</a:t>
            </a:r>
          </a:p>
          <a:p>
            <a:pPr marL="458999" indent="-456839">
              <a:buClr>
                <a:srgbClr val="000000"/>
              </a:buClr>
              <a:buSzPct val="100000"/>
              <a:buAutoNum type="arabicPeriod" startAt="1"/>
              <a:defRPr spc="-1" sz="2000">
                <a:solidFill>
                  <a:srgbClr val="00B050"/>
                </a:solidFill>
              </a:defRPr>
            </a:pPr>
            <a:r>
              <a:t>Beregn varmetab i et rækkehus og sammenlign med en fritstående bygning</a:t>
            </a:r>
          </a:p>
          <a:p>
            <a:pPr marL="458999" indent="-456839">
              <a:buClr>
                <a:srgbClr val="000000"/>
              </a:buClr>
              <a:buSzPct val="100000"/>
              <a:buAutoNum type="arabicPeriod" startAt="1"/>
              <a:defRPr spc="-1" sz="2000">
                <a:solidFill>
                  <a:srgbClr val="00B050"/>
                </a:solidFill>
              </a:defRPr>
            </a:pPr>
            <a:r>
              <a:t>Sammenlign forskellige lokale anlæg til håndtering af spildevand. Se fx på www.bæredygtigtbyggeri.dk / spildevandsløsninger</a:t>
            </a:r>
          </a:p>
          <a:p>
            <a:pPr marL="458999" indent="-456839">
              <a:buClr>
                <a:srgbClr val="000000"/>
              </a:buClr>
              <a:buSzPct val="100000"/>
              <a:buAutoNum type="arabicPeriod" startAt="1"/>
              <a:defRPr spc="-1" sz="2000">
                <a:solidFill>
                  <a:srgbClr val="00B050"/>
                </a:solidFill>
              </a:defRPr>
            </a:pPr>
            <a:r>
              <a:t>Find eksempler på tiny houses og tegn din drømmebolig i dette format</a:t>
            </a:r>
          </a:p>
          <a:p>
            <a:pPr marL="458999" indent="-456839">
              <a:buClr>
                <a:srgbClr val="000000"/>
              </a:buClr>
              <a:buSzPct val="100000"/>
              <a:buAutoNum type="arabicPeriod" startAt="1"/>
              <a:defRPr spc="-1" sz="2000">
                <a:solidFill>
                  <a:srgbClr val="00B050"/>
                </a:solidFill>
              </a:defRPr>
            </a:pPr>
            <a:r>
              <a:t>Design et hus, hvor der ikke vil være noget problematisk affald, når huset engang skal rives ned.</a:t>
            </a:r>
          </a:p>
          <a:p>
            <a:pPr marL="213839" indent="-211680">
              <a:defRPr spc="-1" sz="2000"/>
            </a:pPr>
          </a:p>
          <a:p>
            <a:pPr marL="213839" indent="-211680">
              <a:defRPr spc="-1" sz="2000">
                <a:solidFill>
                  <a:srgbClr val="00B050"/>
                </a:solidFill>
              </a:defRPr>
            </a:pPr>
            <a:r>
              <a:t>Tilføj selv flere spørgsmål ud fra hvad klassen har haft fokus på </a:t>
            </a:r>
          </a:p>
          <a:p>
            <a:pPr marL="213839" indent="-211680">
              <a:defRPr spc="-1" sz="20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7" name="Shape 817"/>
          <p:cNvSpPr/>
          <p:nvPr>
            <p:ph type="sldImg"/>
          </p:nvPr>
        </p:nvSpPr>
        <p:spPr>
          <a:prstGeom prst="rect">
            <a:avLst/>
          </a:prstGeom>
        </p:spPr>
        <p:txBody>
          <a:bodyPr/>
          <a:lstStyle/>
          <a:p>
            <a:pPr/>
          </a:p>
        </p:txBody>
      </p:sp>
      <p:sp>
        <p:nvSpPr>
          <p:cNvPr id="818" name="Shape 818"/>
          <p:cNvSpPr/>
          <p:nvPr>
            <p:ph type="body" sz="quarter" idx="1"/>
          </p:nvPr>
        </p:nvSpPr>
        <p:spPr>
          <a:prstGeom prst="rect">
            <a:avLst/>
          </a:prstGeom>
        </p:spPr>
        <p:txBody>
          <a:bodyPr/>
          <a:lstStyle/>
          <a:p>
            <a:pPr marL="214200" indent="-212400">
              <a:defRPr b="1" i="1" spc="-1" sz="2000"/>
            </a:pPr>
            <a:r>
              <a:t>Spørg fx eleverne</a:t>
            </a:r>
            <a:r>
              <a:rPr b="0" i="0"/>
              <a:t>: </a:t>
            </a:r>
            <a:endParaRPr b="0" i="0"/>
          </a:p>
          <a:p>
            <a:pPr marL="344520" indent="-342719">
              <a:buClr>
                <a:srgbClr val="000000"/>
              </a:buClr>
              <a:buSzPct val="100000"/>
              <a:buFont typeface="Arial"/>
              <a:buChar char="•"/>
              <a:defRPr spc="-1" sz="2000"/>
            </a:pPr>
            <a:r>
              <a:t>Er der noget af det vi har talt om i dag, som I ikke vidste allerede? Hvad fx? </a:t>
            </a:r>
          </a:p>
          <a:p>
            <a:pPr marL="344520" indent="-342719">
              <a:buClr>
                <a:srgbClr val="000000"/>
              </a:buClr>
              <a:buSzPct val="100000"/>
              <a:buFont typeface="Arial"/>
              <a:buChar char="•"/>
              <a:defRPr spc="-1" sz="2000"/>
            </a:pPr>
            <a:r>
              <a:t>Er det noget I snakker om ude på pladserne? </a:t>
            </a:r>
          </a:p>
          <a:p>
            <a:pPr marL="344520" indent="-342719">
              <a:buClr>
                <a:srgbClr val="000000"/>
              </a:buClr>
              <a:buSzPct val="100000"/>
              <a:buFont typeface="Arial"/>
              <a:buChar char="•"/>
              <a:defRPr spc="-1" sz="2000"/>
            </a:pPr>
            <a:r>
              <a:t>Hvordan er indeklimaet i din egen bolig? </a:t>
            </a:r>
          </a:p>
          <a:p>
            <a:pPr marL="344520" indent="-342719">
              <a:buClr>
                <a:srgbClr val="000000"/>
              </a:buClr>
              <a:buSzPct val="100000"/>
              <a:buFont typeface="Arial"/>
              <a:buChar char="•"/>
              <a:defRPr spc="-1" sz="2000"/>
            </a:pPr>
            <a:r>
              <a:t>Har I tænkt på at indeklima opleves forskelligt af forskellige mennesker? </a:t>
            </a:r>
          </a:p>
          <a:p>
            <a:pPr marL="344520" indent="-342719">
              <a:buClr>
                <a:srgbClr val="000000"/>
              </a:buClr>
              <a:buSzPct val="100000"/>
              <a:buFont typeface="Arial"/>
              <a:buChar char="•"/>
              <a:defRPr spc="-1" sz="2000"/>
            </a:pPr>
            <a:r>
              <a:t>Kan I nævne et eksempel på det?</a:t>
            </a:r>
          </a:p>
          <a:p>
            <a:pPr marL="344520" indent="-342719">
              <a:buClr>
                <a:srgbClr val="000000"/>
              </a:buClr>
              <a:buSzPct val="100000"/>
              <a:buFont typeface="Arial"/>
              <a:buChar char="•"/>
              <a:defRPr spc="-1" sz="2000"/>
            </a:pPr>
            <a:r>
              <a:t>Hvad er de vigtigste tre ting I vil have fokus på i f.t. at skabe et godt indeklima?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Shape 823"/>
          <p:cNvSpPr/>
          <p:nvPr>
            <p:ph type="sldImg"/>
          </p:nvPr>
        </p:nvSpPr>
        <p:spPr>
          <a:prstGeom prst="rect">
            <a:avLst/>
          </a:prstGeom>
        </p:spPr>
        <p:txBody>
          <a:bodyPr/>
          <a:lstStyle/>
          <a:p>
            <a:pPr/>
          </a:p>
        </p:txBody>
      </p:sp>
      <p:sp>
        <p:nvSpPr>
          <p:cNvPr id="824" name="Shape 824"/>
          <p:cNvSpPr/>
          <p:nvPr>
            <p:ph type="body" sz="quarter" idx="1"/>
          </p:nvPr>
        </p:nvSpPr>
        <p:spPr>
          <a:prstGeom prst="rect">
            <a:avLst/>
          </a:prstGeom>
        </p:spPr>
        <p:txBody>
          <a:bodyPr/>
          <a:lstStyle>
            <a:lvl1pPr marL="214200" indent="-212400">
              <a:defRPr spc="-1" sz="2000"/>
            </a:lvl1pPr>
          </a:lstStyle>
          <a:p>
            <a:pPr/>
            <a:r>
              <a:t>Foto: Morten Pihler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3" name="Shape 743"/>
          <p:cNvSpPr/>
          <p:nvPr>
            <p:ph type="sldImg"/>
          </p:nvPr>
        </p:nvSpPr>
        <p:spPr>
          <a:prstGeom prst="rect">
            <a:avLst/>
          </a:prstGeom>
        </p:spPr>
        <p:txBody>
          <a:bodyPr/>
          <a:lstStyle/>
          <a:p>
            <a:pPr/>
          </a:p>
        </p:txBody>
      </p:sp>
      <p:sp>
        <p:nvSpPr>
          <p:cNvPr id="744" name="Shape 744"/>
          <p:cNvSpPr/>
          <p:nvPr>
            <p:ph type="body" sz="quarter" idx="1"/>
          </p:nvPr>
        </p:nvSpPr>
        <p:spPr>
          <a:prstGeom prst="rect">
            <a:avLst/>
          </a:prstGeom>
        </p:spPr>
        <p:txBody>
          <a:bodyPr/>
          <a:lstStyle/>
          <a:p>
            <a:pPr marL="215999" indent="-215999">
              <a:defRPr spc="-1" sz="2000"/>
            </a:pPr>
            <a:r>
              <a:t>Et godt indeklima er afgørende for velvære og sundhed for brugere af bygningen. Det har således også betydning set i f.t. bæredygtighed, da det vil øge bygningens kvalitet og ofte også anvendelse og levetid. Design kan have stor indflydelse på både indeklima, ressourceforbrug, herunder varmeforbrug og oplevet kvalitet.</a:t>
            </a:r>
          </a:p>
          <a:p>
            <a:pPr marL="215999" indent="-215999">
              <a:defRPr spc="-1" sz="2000"/>
            </a:pPr>
          </a:p>
          <a:p>
            <a:pPr marL="215999" indent="-215999">
              <a:defRPr spc="-1" sz="2000"/>
            </a:pPr>
            <a:r>
              <a:t>Et godt indeklima består af mange faktorer:</a:t>
            </a:r>
          </a:p>
          <a:p>
            <a:pPr marL="215999" indent="-215999">
              <a:defRPr spc="-1" sz="2000"/>
            </a:pPr>
          </a:p>
          <a:p>
            <a:pPr marL="215999" indent="-215999">
              <a:defRPr spc="-1" sz="2000"/>
            </a:pPr>
            <a:r>
              <a:t>En relativ luftfugtighed på 40-60% er passende – om sommeren evt. op til 65%. For høj luftfugtighed i boligen/bygningen kan medføre hovedpine, allergi og ikke mindst fugtskader. Hver 5. bolig har problemer med for meget fugt, og hver 8. bolig har problemer med skimmelsvamp! En del nyere byggeri - især betonbyggeri med klimaanlæg - har omvendt problemer med for lav luftfugtighed om vinteren. Det kan ligeledes give tørre slimhinder, hovedpine, træthed osv. og det medfører ofte statisk elektricitet og kan udtørre visse byggematerialer som fx trægulve.</a:t>
            </a:r>
          </a:p>
          <a:p>
            <a:pPr marL="215999" indent="-215999">
              <a:defRPr spc="-1" sz="2000"/>
            </a:pPr>
          </a:p>
          <a:p>
            <a:pPr marL="215999" indent="-215999">
              <a:defRPr spc="-1" sz="2000"/>
            </a:pPr>
            <a:r>
              <a:t>Vi hører tit, at for høje CO2-niveauer i klasselokalerne går ud over elevernes koncentrationsevne, indlæring og trivsel. Det samme gælder på arbejdspladser. Arbejdstilsynet anbefaler at CO2-koncentration holdes under 1000 ppm. Dette kan være en rettesnor også i boliger. Ventilation og gode vaner for udluftning er vigtigt! Det kommer vi mere ind på om lidt. </a:t>
            </a:r>
          </a:p>
          <a:p>
            <a:pPr marL="215999" indent="-215999">
              <a:defRPr spc="-1" sz="2000"/>
            </a:pPr>
          </a:p>
          <a:p>
            <a:pPr marL="215999" indent="-215999">
              <a:defRPr spc="-1" sz="2000"/>
            </a:pPr>
            <a:r>
              <a:t>Mange byggematerialer indeholder uønskede kemiske stoffer, der vil afgasse i en periode efter at bygningen er taget i brug. Der sker bl.a. afgasning fra maling, fra en række spartel- og fugemasser, fra overfladebelægninger og fra produkter, der indeholder lim. Der forekommer også afgasning fra naturlige produkter som linolie og træ. </a:t>
            </a:r>
          </a:p>
          <a:p>
            <a:pPr marL="215999" indent="-215999">
              <a:defRPr spc="-1" sz="2000"/>
            </a:pPr>
          </a:p>
          <a:p>
            <a:pPr marL="215999" indent="-215999">
              <a:defRPr spc="-1" sz="2000"/>
            </a:pPr>
            <a:r>
              <a:t>Nogle mennesker er mere følsomme overfor dette end andre. Gruppen af folk med allergi eller overfølsomhed vokser – fx er konserveringsmidlet MI, der anvendes bl.a. i maling, årsag til et eksponentielt voksende antal allergireaktioner. </a:t>
            </a:r>
          </a:p>
          <a:p>
            <a:pPr marL="215999" indent="-215999">
              <a:defRPr spc="-1" sz="2000"/>
            </a:pPr>
          </a:p>
          <a:p>
            <a:pPr marL="215999" indent="-215999">
              <a:defRPr spc="-1" sz="2000"/>
            </a:pPr>
            <a:r>
              <a:t>Radon er en radioaktiv gas, der siver fra undergrunden til huse især i det østlige DK. Den øger risiko for lungekræft – Derfor: Husk radonspærre i terrændæk! BR krav til radon blev skærpet i 2010, så det er især huse fra før da, hvor man finder for høj radon koncentration. </a:t>
            </a:r>
          </a:p>
          <a:p>
            <a:pPr marL="215999" indent="-215999">
              <a:defRPr spc="-1" sz="2000"/>
            </a:pPr>
          </a:p>
          <a:p>
            <a:pPr marL="215999" indent="-215999">
              <a:defRPr spc="-1" sz="2000"/>
            </a:pPr>
            <a:r>
              <a:t>Hold godt øje med fugtskader og skimmelsvamp! sorte pletter eller plamager indendørs, er tegn på vækst af skimmelsvamp. Det er vigtigt at finde årsagen til problemet og at løse dette, samt udbedre skaden. </a:t>
            </a:r>
          </a:p>
          <a:p>
            <a:pPr marL="215999" indent="-215999">
              <a:defRPr spc="-1" sz="2000"/>
            </a:pPr>
          </a:p>
          <a:p>
            <a:pPr marL="215999" indent="-215999">
              <a:defRPr spc="-1" sz="2000"/>
            </a:pPr>
            <a:r>
              <a:t>Skimmelsvamp er et udbredt problem – derfor er fugthåndtering et vigtigt tema også i design af boligen. Sørg bl.a. for at sikre en jævn varmefordeling, og undgå kuldebroer i konstruktionen.</a:t>
            </a:r>
          </a:p>
          <a:p>
            <a:pPr marL="215999" indent="-215999">
              <a:defRPr spc="-1" sz="2000"/>
            </a:pPr>
          </a:p>
          <a:p>
            <a:pPr marL="215999" indent="-215999">
              <a:defRPr spc="-1" sz="2000"/>
            </a:pPr>
            <a:r>
              <a:t>Nogle mennesker reagerer på skimmelsvampe med bl.a. hovedpine, træthed, koncentrationsbesvær, kløende øjne og tilstoppet næse. Andre reagerer slet ikke på at bo og opholde sig i bygninger med skimmelsvamp. For at forebygge overfølsomhed er det vigtigt at beskytte sig med sikkerhedsudstyr ved skimmelsvamp renoveringssager.  </a:t>
            </a:r>
          </a:p>
          <a:p>
            <a:pPr marL="215999" indent="-215999">
              <a:defRPr spc="-1" sz="2000"/>
            </a:pPr>
          </a:p>
          <a:p>
            <a:pPr marL="215999" indent="-215999">
              <a:defRPr spc="-1" sz="2000"/>
            </a:pPr>
            <a:r>
              <a:t>En jævn varmefordeling, samt dagslys og kvaliteten heraf er vigtig for menneskers sundhed og trivsel. Placering af vinduer i bygningen og i forhold til verdenshjørnerne er afgørende. Glaskvaliteten er også vigtig - sundhedsmæssigt anbefales jernfattigt glas, se SBI:  Sundere dagslys og kunstlys (https://sbi.dk/Assets/Sundere-dagslys-og-kunstlys/sundere-dagslys-og-kunstlys.pdf)</a:t>
            </a:r>
          </a:p>
          <a:p>
            <a:pPr marL="215999" indent="-215999">
              <a:defRPr spc="-1" sz="2000"/>
            </a:pPr>
          </a:p>
          <a:p>
            <a:pPr marL="215999" indent="-215999">
              <a:defRPr b="1" i="1" spc="-1" sz="2000"/>
            </a:pPr>
            <a:r>
              <a:t>Spørg eleverne fx</a:t>
            </a:r>
            <a:r>
              <a:rPr b="0" i="0"/>
              <a:t>:</a:t>
            </a:r>
            <a:endParaRPr b="0" i="0"/>
          </a:p>
          <a:p>
            <a:pPr marL="285839" indent="-285480">
              <a:buClr>
                <a:srgbClr val="000000"/>
              </a:buClr>
              <a:buSzPct val="100000"/>
              <a:buFont typeface="Arial"/>
              <a:buChar char="•"/>
              <a:defRPr spc="-1" sz="2000"/>
            </a:pPr>
            <a:r>
              <a:t>Hvad er en passende luftfugtighed? </a:t>
            </a:r>
          </a:p>
          <a:p>
            <a:pPr marL="285839" indent="-285480">
              <a:buClr>
                <a:srgbClr val="000000"/>
              </a:buClr>
              <a:buSzPct val="100000"/>
              <a:buFont typeface="Arial"/>
              <a:buChar char="•"/>
              <a:defRPr spc="-1" sz="2000"/>
            </a:pPr>
            <a:r>
              <a:t>Hvilke byggematerialer kan afgasse med uønsket kemi til indeklimaet? </a:t>
            </a:r>
          </a:p>
          <a:p>
            <a:pPr marL="285839" indent="-285480">
              <a:buClr>
                <a:srgbClr val="000000"/>
              </a:buClr>
              <a:buSzPct val="100000"/>
              <a:buFont typeface="Arial"/>
              <a:buChar char="•"/>
              <a:defRPr spc="-1" sz="2000"/>
            </a:pPr>
            <a:r>
              <a:t>Har I oplevet problemer med skimmelsvamp på pladserne?</a:t>
            </a:r>
          </a:p>
          <a:p>
            <a:pPr>
              <a:defRPr spc="-1" sz="2000"/>
            </a:pPr>
          </a:p>
          <a:p>
            <a:pPr>
              <a:defRPr spc="-1"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Shape 748"/>
          <p:cNvSpPr/>
          <p:nvPr>
            <p:ph type="sldImg"/>
          </p:nvPr>
        </p:nvSpPr>
        <p:spPr>
          <a:prstGeom prst="rect">
            <a:avLst/>
          </a:prstGeom>
        </p:spPr>
        <p:txBody>
          <a:bodyPr/>
          <a:lstStyle/>
          <a:p>
            <a:pPr/>
          </a:p>
        </p:txBody>
      </p:sp>
      <p:sp>
        <p:nvSpPr>
          <p:cNvPr id="749" name="Shape 749"/>
          <p:cNvSpPr/>
          <p:nvPr>
            <p:ph type="body" sz="quarter" idx="1"/>
          </p:nvPr>
        </p:nvSpPr>
        <p:spPr>
          <a:prstGeom prst="rect">
            <a:avLst/>
          </a:prstGeom>
        </p:spPr>
        <p:txBody>
          <a:bodyPr/>
          <a:lstStyle/>
          <a:p>
            <a:pPr marL="215999" indent="-215999">
              <a:defRPr spc="-1" sz="2000"/>
            </a:pPr>
            <a:r>
              <a:t>Denne figur illustrerer nogle mulige følgevirkninger af problemer i indeklimaet. </a:t>
            </a:r>
          </a:p>
          <a:p>
            <a:pPr marL="215999" indent="-215999">
              <a:defRPr spc="-1" sz="2000"/>
            </a:pPr>
          </a:p>
          <a:p>
            <a:pPr marL="215999" indent="-215999">
              <a:defRPr b="1" i="1" spc="-1" sz="2000"/>
            </a:pPr>
            <a:r>
              <a:t>FORSLAG</a:t>
            </a:r>
            <a:r>
              <a:rPr b="0" i="0"/>
              <a:t>: Spørg eleverne om de kan genkende noget fra deres eget liv eller om det er noget de har hørt om før.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Shape 755"/>
          <p:cNvSpPr/>
          <p:nvPr>
            <p:ph type="sldImg"/>
          </p:nvPr>
        </p:nvSpPr>
        <p:spPr>
          <a:prstGeom prst="rect">
            <a:avLst/>
          </a:prstGeom>
        </p:spPr>
        <p:txBody>
          <a:bodyPr/>
          <a:lstStyle/>
          <a:p>
            <a:pPr/>
          </a:p>
        </p:txBody>
      </p:sp>
      <p:sp>
        <p:nvSpPr>
          <p:cNvPr id="756" name="Shape 756"/>
          <p:cNvSpPr/>
          <p:nvPr>
            <p:ph type="body" sz="quarter" idx="1"/>
          </p:nvPr>
        </p:nvSpPr>
        <p:spPr>
          <a:prstGeom prst="rect">
            <a:avLst/>
          </a:prstGeom>
        </p:spPr>
        <p:txBody>
          <a:bodyPr/>
          <a:lstStyle/>
          <a:p>
            <a:pPr marL="215999" indent="-215999">
              <a:defRPr spc="-1" sz="2000"/>
            </a:pPr>
            <a:r>
              <a:t>Danmark er et af de lande i verden hvor vi bor på flest kvm. pr. person. Men god arkitektur/ indretning kan reducere behovet for kvm. - og derved kan spares både penge og ressourcer. Det gennemsnitlige boligareal pr. person er 52,3 kvm. i DK (DST 2018) – mod f.eks. 42 kvm i Storbritannien (University of the West of England, Bristol 2018)</a:t>
            </a:r>
          </a:p>
          <a:p>
            <a:pPr marL="215999" indent="-215999">
              <a:defRPr spc="-1" sz="2000"/>
            </a:pPr>
          </a:p>
          <a:p>
            <a:pPr marL="215999" indent="-215999">
              <a:defRPr spc="-1" sz="2000"/>
            </a:pPr>
            <a:r>
              <a:t>Læ, udnyttelse af sol - og skygge, er vigtigt i designfasen. </a:t>
            </a:r>
          </a:p>
          <a:p>
            <a:pPr marL="215999" indent="-215999">
              <a:defRPr spc="-1" sz="2000"/>
            </a:pPr>
          </a:p>
          <a:p>
            <a:pPr marL="215999" indent="-215999">
              <a:defRPr b="1" i="1" spc="-1" sz="2000"/>
            </a:pPr>
            <a:r>
              <a:t>OPGAVE</a:t>
            </a:r>
            <a:r>
              <a:rPr b="0" i="0"/>
              <a:t>: spørg om eleverne kan komme i tanker om nogen steder, hvor man ikke har bygget klogt i f.t. vind eller sol, f.eks. forblæste havnefronter eller store glas-bebyggelser, der let bliver overophedet</a:t>
            </a:r>
          </a:p>
          <a:p>
            <a:pPr marL="215999" indent="-215999">
              <a:defRPr spc="-1" sz="2000"/>
            </a:pPr>
          </a:p>
          <a:p>
            <a:pPr marL="215999" indent="-215999">
              <a:defRPr spc="-1" sz="2000"/>
            </a:pPr>
            <a:r>
              <a:t>I bygningsreglementet er der i dag meget skrappe isoleringskrav og tæthedskrav. Noget der imidlertid også kan betyde ganske meget for en bygnings energiforbrug til opvarmning samt komfort, er velplaceret termisk masse. Hvis vi placerer materialer med stor massefylde, der hvor solen falder ind, eller i nærheden af varmekilder, fordeles varmen bedre i bygningen og over døgnet. </a:t>
            </a:r>
          </a:p>
          <a:p>
            <a:pPr marL="215999" indent="-215999">
              <a:defRPr spc="-1" sz="2000"/>
            </a:pPr>
          </a:p>
          <a:p>
            <a:pPr marL="215999" indent="-215999">
              <a:defRPr spc="-1" sz="2000"/>
            </a:pPr>
            <a:r>
              <a:t>Hvis vi sætter isoleringen udvendigt, udenpå fx en muret væg, vil den inderste del af boligens masse holde på varme - hhv. kulde. Derved kan vi mindske behov for opvarmning (og køling). Dette kan man også holde sig for øje ved efterisolering af murstenshuse. Her er renoveringen af Bøgevej 9 i Roskilde et godt eksempel, se http://bæredygtigtbyggeri.dk/boegevej/</a:t>
            </a:r>
          </a:p>
          <a:p>
            <a:pPr marL="215999" indent="-215999">
              <a:defRPr spc="-1" sz="2000"/>
            </a:pPr>
          </a:p>
          <a:p>
            <a:pPr marL="215999" indent="-215999">
              <a:defRPr spc="-1" sz="2000"/>
            </a:pPr>
            <a:r>
              <a:t>Et andet god designprincip er at undgå spild: Overdækket tørresnor kan begrænse brug af tørretumbler; svaleskabe, kan hente kold luft op fra jorden; regnvand kan udnyttes til havevanding, tøjvask samt toiletskyl.</a:t>
            </a:r>
          </a:p>
          <a:p>
            <a:pPr marL="215999" indent="-215999">
              <a:defRPr spc="-1" sz="2000"/>
            </a:pPr>
          </a:p>
          <a:p>
            <a:pPr marL="215999" indent="-215999">
              <a:defRPr spc="-1" sz="2000"/>
            </a:pPr>
            <a:r>
              <a:t>Der går et kolossalt energiforbrug til at rense spildevand i vores samfund. Derfor er løsninger som komposttoiletter og lokale rensningsanlæg, der baserer sig på at planter bruger næringen i spildevandet til at vokse, meget fornuftige.</a:t>
            </a:r>
          </a:p>
          <a:p>
            <a:pPr marL="215999" indent="-215999">
              <a:defRPr spc="-1" sz="2000"/>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Shape 761"/>
          <p:cNvSpPr/>
          <p:nvPr>
            <p:ph type="sldImg"/>
          </p:nvPr>
        </p:nvSpPr>
        <p:spPr>
          <a:prstGeom prst="rect">
            <a:avLst/>
          </a:prstGeom>
        </p:spPr>
        <p:txBody>
          <a:bodyPr/>
          <a:lstStyle/>
          <a:p>
            <a:pPr/>
          </a:p>
        </p:txBody>
      </p:sp>
      <p:sp>
        <p:nvSpPr>
          <p:cNvPr id="762" name="Shape 762"/>
          <p:cNvSpPr/>
          <p:nvPr>
            <p:ph type="body" sz="quarter" idx="1"/>
          </p:nvPr>
        </p:nvSpPr>
        <p:spPr>
          <a:prstGeom prst="rect">
            <a:avLst/>
          </a:prstGeom>
        </p:spPr>
        <p:txBody>
          <a:bodyPr/>
          <a:lstStyle/>
          <a:p>
            <a:pPr marL="215999" indent="-215999">
              <a:defRPr spc="-1" sz="2000"/>
            </a:pPr>
            <a:r>
              <a:t>Diffusionsåbne konstruktioner er en byggemetode, hvor man kan opnå en række fordele: </a:t>
            </a:r>
          </a:p>
          <a:p>
            <a:pPr marL="215999" indent="-215999">
              <a:defRPr spc="-1" sz="2000"/>
            </a:pPr>
          </a:p>
          <a:p>
            <a:pPr marL="215999" indent="-215999">
              <a:defRPr spc="-1" sz="2000"/>
            </a:pPr>
            <a:r>
              <a:t>LUFTTÆT er ikke lig med FUGTTÆT. Et åndbart hus, der også kaldes et diffusionsåbent hus, er et hus, hvor fugt kan bevæge sig gennem væg- og tagkonstruktionen, selvom huset er lufttæt. Ved at vælge diffusionsåbne byggematerialer og placere dem korrekt i konstruktionen, kan fugt sprede sig ud gennem konstruktionen uden at fortætte/ophobe sig, som det gør fx i mineraluld, der ikke har de samme fugtegenskaber.</a:t>
            </a:r>
          </a:p>
          <a:p>
            <a:pPr marL="215999" indent="-215999">
              <a:defRPr spc="-1" sz="2000"/>
            </a:pPr>
          </a:p>
          <a:p>
            <a:pPr marL="215999" indent="-215999">
              <a:defRPr spc="-1" sz="2000"/>
            </a:pPr>
            <a:r>
              <a:t>Huset har dermed mindre behov for ventilation, og kan bedre håndtere den fugt, der er.</a:t>
            </a:r>
          </a:p>
          <a:p>
            <a:pPr marL="215999" indent="-215999">
              <a:defRPr spc="-1" sz="2000"/>
            </a:pPr>
          </a:p>
          <a:p>
            <a:pPr marL="215999" indent="-215999">
              <a:defRPr spc="-1" sz="2000"/>
            </a:pPr>
            <a:r>
              <a:t>Et materiales evne til at optage og afgive fugt kaldes også de hygroskopiske egenskaber.</a:t>
            </a:r>
          </a:p>
          <a:p>
            <a:pPr marL="215999" indent="-215999">
              <a:defRPr spc="-1" sz="2000"/>
            </a:pPr>
          </a:p>
          <a:p>
            <a:pPr marL="215999" indent="-215999">
              <a:defRPr spc="-1" sz="2000"/>
            </a:pPr>
            <a:r>
              <a:t>I et åndbart hus sættes materialerne sammen på en måde, så deres evne til at optage og afgive fugt passer sammen. Derved sikrer man, at fugt kan bevæge sig gennem materialerne, uden at der ophobes fugt eller opstår problemer i konstruktionen.</a:t>
            </a:r>
          </a:p>
          <a:p>
            <a:pPr marL="215999" indent="-215999">
              <a:defRPr spc="-1" sz="2000"/>
            </a:pPr>
          </a:p>
          <a:p>
            <a:pPr marL="215999" indent="-215999">
              <a:defRPr spc="-1" sz="2000"/>
            </a:pPr>
            <a:r>
              <a:t>Materialer med gode fugtegenskaber kan fungere som buffer, der optager og afgiver fugt til rummet. Det hjælper med til at sikre et godt indeklima. De kan også optage og afgive varme og bidrage til en mere stabil temperatur i bygningen.</a:t>
            </a:r>
          </a:p>
          <a:p>
            <a:pPr marL="215999" indent="-215999">
              <a:defRPr spc="-1" sz="2000"/>
            </a:pPr>
          </a:p>
          <a:p>
            <a:pPr marL="215999" indent="-215999">
              <a:defRPr spc="-1" sz="2000"/>
            </a:pPr>
            <a:r>
              <a:t>Diffusionsåbne konstruktioner er beskrevet yderligere i præsentationen Konstruktioner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8" name="Shape 768"/>
          <p:cNvSpPr/>
          <p:nvPr>
            <p:ph type="sldImg"/>
          </p:nvPr>
        </p:nvSpPr>
        <p:spPr>
          <a:prstGeom prst="rect">
            <a:avLst/>
          </a:prstGeom>
        </p:spPr>
        <p:txBody>
          <a:bodyPr/>
          <a:lstStyle/>
          <a:p>
            <a:pPr/>
          </a:p>
        </p:txBody>
      </p:sp>
      <p:sp>
        <p:nvSpPr>
          <p:cNvPr id="769" name="Shape 769"/>
          <p:cNvSpPr/>
          <p:nvPr>
            <p:ph type="body" sz="quarter" idx="1"/>
          </p:nvPr>
        </p:nvSpPr>
        <p:spPr>
          <a:prstGeom prst="rect">
            <a:avLst/>
          </a:prstGeom>
        </p:spPr>
        <p:txBody>
          <a:bodyPr/>
          <a:lstStyle/>
          <a:p>
            <a:pPr marL="215999" indent="-215999">
              <a:defRPr b="1" i="1" spc="-1" sz="2000"/>
            </a:pPr>
            <a:r>
              <a:t>Spørg eleverne</a:t>
            </a:r>
            <a:r>
              <a:rPr b="0" i="0"/>
              <a:t>: Hvorfor og hvornår er der behov for ventilation?</a:t>
            </a:r>
            <a:endParaRPr b="0" i="0"/>
          </a:p>
          <a:p>
            <a:pPr marL="215999" indent="-215999">
              <a:defRPr spc="-1" sz="2000"/>
            </a:pPr>
          </a:p>
          <a:p>
            <a:pPr marL="215999" indent="-215999">
              <a:defRPr spc="-1" sz="2000"/>
            </a:pPr>
            <a:r>
              <a:t>Der er flere årsager til at ventilation er vigtigt. Fugt, CO2, lugt og afgasning fra madlavning og fra fx maling, møbler og elektronik er nogle af de vigtigste.</a:t>
            </a:r>
          </a:p>
          <a:p>
            <a:pPr marL="215999" indent="-215999">
              <a:defRPr spc="-1" sz="2000"/>
            </a:pPr>
          </a:p>
          <a:p>
            <a:pPr marL="215999" indent="-215999">
              <a:defRPr spc="-1" sz="2000"/>
            </a:pPr>
            <a:r>
              <a:t>Man kan reducere behovet for luftskifte ved fx at begrænse spredning af partikler fra madlavning, ved at bruge emhætte og holde døre til soverum og børneværelser lukket, når man laver mad. Hvis der er mange mennesker i et rum er der brug for mere ventilation end hvis der er færre, og hvis der er mange nye møbler eller ny elektronik, kan behovet for ventilation ligeledes øges.  </a:t>
            </a:r>
          </a:p>
          <a:p>
            <a:pPr marL="215999" indent="-215999">
              <a:defRPr spc="-1" sz="2000"/>
            </a:pPr>
          </a:p>
          <a:p>
            <a:pPr marL="215999" indent="-215999">
              <a:defRPr spc="-1" sz="2000"/>
            </a:pPr>
            <a:r>
              <a:t>Kemiske stoffer knytter sig til støv, så regelmæssig rengøring er også en vigtig faktor for at undgå uønskede stoffer i indeklimaet. Læs evt. mere her: https://rgo.dk/projekt/frisk-luft-og-mindre-kemi-i-bornevaerelser/</a:t>
            </a:r>
          </a:p>
          <a:p>
            <a:pPr marL="215999" indent="-215999">
              <a:defRPr spc="-1" sz="2000"/>
            </a:pPr>
          </a:p>
          <a:p>
            <a:pPr marL="215999" indent="-215999">
              <a:defRPr spc="-1" sz="2000"/>
            </a:pPr>
          </a:p>
          <a:p>
            <a:pPr marL="215999" indent="-215999">
              <a:defRPr spc="-1" sz="20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5" name="Shape 775"/>
          <p:cNvSpPr/>
          <p:nvPr>
            <p:ph type="sldImg"/>
          </p:nvPr>
        </p:nvSpPr>
        <p:spPr>
          <a:prstGeom prst="rect">
            <a:avLst/>
          </a:prstGeom>
        </p:spPr>
        <p:txBody>
          <a:bodyPr/>
          <a:lstStyle/>
          <a:p>
            <a:pPr/>
          </a:p>
        </p:txBody>
      </p:sp>
      <p:sp>
        <p:nvSpPr>
          <p:cNvPr id="776" name="Shape 776"/>
          <p:cNvSpPr/>
          <p:nvPr>
            <p:ph type="body" sz="quarter" idx="1"/>
          </p:nvPr>
        </p:nvSpPr>
        <p:spPr>
          <a:prstGeom prst="rect">
            <a:avLst/>
          </a:prstGeom>
        </p:spPr>
        <p:txBody>
          <a:bodyPr/>
          <a:lstStyle/>
          <a:p>
            <a:pPr marL="215999" indent="-215999">
              <a:defRPr spc="-1" sz="2000"/>
            </a:pPr>
            <a:r>
              <a:t>Ventilation af bygninger i Danmark foregår i stigende grad med mekaniske ventilationssystemer, der bruger en hel del el. Nyere ventilationssystemer er ofte kombineret med varmegenvinding, hvorved der spares energi. Samlet set bruger sådanne systemer dog mange ressourcer til både el og materialeforbrug. </a:t>
            </a:r>
          </a:p>
          <a:p>
            <a:pPr marL="215999" indent="-215999">
              <a:defRPr spc="-1" sz="2000"/>
            </a:pPr>
          </a:p>
          <a:p>
            <a:pPr marL="215999" indent="-215999">
              <a:defRPr spc="-1" sz="2000"/>
            </a:pPr>
            <a:r>
              <a:t>Ventilationsanlæg skal renses og vedligeholdes for ikke at ophobe støv og andre skadelige partikler og skabe grobund for skimmelsvamp og bakterier. Desværre er det langt fra alle anlæg, der bliver renset regelmæssigt, og nogle anlæg er så komplicerede, at det i praksis kan være svært for beboerne at få dem til at fungere. </a:t>
            </a:r>
          </a:p>
          <a:p>
            <a:pPr marL="215999" indent="-215999">
              <a:defRPr spc="-1" sz="2000"/>
            </a:pPr>
          </a:p>
          <a:p>
            <a:pPr marL="215999" indent="-215999">
              <a:defRPr spc="-1" sz="2000"/>
            </a:pPr>
            <a:r>
              <a:t>Der er desværre mange, der oplever problemer med for tør luft, og med støj og træk fra ventilationsanlæg. De koster også i strøm og god varme bliver smidt ud af huset, hvis man ikke også har investeret i en varmeveksler, og selv da mister man varme, da de genvinder mindre end 100%.</a:t>
            </a:r>
          </a:p>
          <a:p>
            <a:pPr marL="215999" indent="-215999">
              <a:defRPr spc="-1" sz="2000"/>
            </a:pPr>
          </a:p>
          <a:p>
            <a:pPr marL="215999" indent="-215999">
              <a:defRPr spc="-1" sz="2000"/>
            </a:pPr>
            <a:r>
              <a:t>Et for tørt indeklima kan dels give problemer med udtørring af materialer f.eks. revner i trægulve. Dels har en hel del mennesker problemer med tør luft i f.t. udtørring af slimhinder, statisk elektricitet, mv.</a:t>
            </a:r>
          </a:p>
          <a:p>
            <a:pPr marL="215999" indent="-215999">
              <a:defRPr spc="-1" sz="2000"/>
            </a:pPr>
          </a:p>
          <a:p>
            <a:pPr marL="215999" indent="-215999">
              <a:defRPr spc="-1" sz="2000"/>
            </a:pPr>
            <a:r>
              <a:t>Ved at arbejde med diffusionsåbne – åndbare – konstruktioner kan man reducere behovet for udluftning. Som supplement kan man øge luftskiftet vha. naturlig ventilation, der drives alene med naturens kræfter, dvs. med vind, tryk og temperatur. Derved sparer man energi til el. Endelig kan det være en god løsning at udlufte 5 minutter 2-3 gange om dagen ved at åbne vinduer og skabe gennemtræk.</a:t>
            </a:r>
          </a:p>
          <a:p>
            <a:pPr marL="215999" indent="-215999">
              <a:defRPr spc="-1" sz="2000"/>
            </a:pPr>
          </a:p>
          <a:p>
            <a:pPr marL="215999" indent="-215999">
              <a:defRPr spc="-1" sz="2000"/>
            </a:pPr>
          </a:p>
          <a:p>
            <a:pPr marL="215999" indent="-215999">
              <a:defRPr spc="-1" sz="2000"/>
            </a:pPr>
          </a:p>
          <a:p>
            <a:pPr marL="215999" indent="-215999">
              <a:defRPr spc="-1" sz="20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3" name="Shape 783"/>
          <p:cNvSpPr/>
          <p:nvPr>
            <p:ph type="sldImg"/>
          </p:nvPr>
        </p:nvSpPr>
        <p:spPr>
          <a:prstGeom prst="rect">
            <a:avLst/>
          </a:prstGeom>
        </p:spPr>
        <p:txBody>
          <a:bodyPr/>
          <a:lstStyle/>
          <a:p>
            <a:pPr/>
          </a:p>
        </p:txBody>
      </p:sp>
      <p:sp>
        <p:nvSpPr>
          <p:cNvPr id="784" name="Shape 784"/>
          <p:cNvSpPr/>
          <p:nvPr>
            <p:ph type="body" sz="quarter" idx="1"/>
          </p:nvPr>
        </p:nvSpPr>
        <p:spPr>
          <a:prstGeom prst="rect">
            <a:avLst/>
          </a:prstGeom>
        </p:spPr>
        <p:txBody>
          <a:bodyPr/>
          <a:lstStyle/>
          <a:p>
            <a:pPr marL="215999" indent="-215999">
              <a:defRPr spc="-1" sz="2000"/>
            </a:pPr>
            <a:r>
              <a:t>Naturlig ventilation er lydløs.</a:t>
            </a:r>
          </a:p>
          <a:p>
            <a:pPr marL="215999" indent="-215999">
              <a:defRPr spc="-1" sz="2000"/>
            </a:pPr>
          </a:p>
          <a:p>
            <a:pPr marL="215999" indent="-215999">
              <a:defRPr spc="-1" sz="2000"/>
            </a:pPr>
            <a:r>
              <a:t>Den består af få, enkle og ofte billige installationer.</a:t>
            </a:r>
          </a:p>
          <a:p>
            <a:pPr marL="215999" indent="-215999">
              <a:defRPr spc="-1" sz="2000"/>
            </a:pPr>
          </a:p>
          <a:p>
            <a:pPr marL="215999" indent="-215999">
              <a:defRPr spc="-1" sz="2000"/>
            </a:pPr>
            <a:r>
              <a:t>Der skal ikke bruges el til at drive ventilationen, da den drives alene med naturens kræfter, dvs. med vind, tryk og temperatur.</a:t>
            </a:r>
          </a:p>
          <a:p>
            <a:pPr marL="215999" indent="-215999">
              <a:defRPr spc="-1" sz="2000"/>
            </a:pPr>
          </a:p>
          <a:p>
            <a:pPr marL="215999" indent="-215999">
              <a:defRPr spc="-1" sz="2000"/>
            </a:pPr>
            <a:r>
              <a:t>Den kræver næsten ingen vedligeholdelse og rengøring. Dog skal ventiler jævnligt ses efter, da de ikke må blive stoppet til med støv og skidt.</a:t>
            </a:r>
          </a:p>
          <a:p>
            <a:pPr marL="215999" indent="-215999">
              <a:defRPr spc="-1" sz="2000"/>
            </a:pPr>
          </a:p>
          <a:p>
            <a:pPr marL="215999" indent="-215999">
              <a:defRPr spc="-1" sz="2000"/>
            </a:pPr>
            <a:r>
              <a:t>Et luftindtag fra frostfri dybde i jorden er smart, da det giver et varmere luftindtag end man ellers kan få om vinteren, og et koldere end man ellers kan få om sommeren.</a:t>
            </a:r>
          </a:p>
          <a:p>
            <a:pPr marL="215999" indent="-215999">
              <a:defRPr spc="-1" sz="2000"/>
            </a:pPr>
          </a:p>
          <a:p>
            <a:pPr marL="215999" indent="-215999">
              <a:defRPr spc="-1" sz="2000"/>
            </a:pPr>
            <a:r>
              <a:t>Ventilationsventiler fås i mange udformninger. Det er vigtigt at de kan åbnes og lukkes efter behov.</a:t>
            </a:r>
          </a:p>
          <a:p>
            <a:pPr marL="215999" indent="-215999">
              <a:defRPr spc="-1" sz="2000"/>
            </a:pPr>
          </a:p>
          <a:p>
            <a:pPr marL="215999" indent="-215999">
              <a:defRPr spc="-1" sz="2000"/>
            </a:pPr>
            <a:r>
              <a:t>Ventilationsvinduer er ikke specielt effektfulde, men princippet i dem er smart. Om foråret og efteråret, og i mindre grad om vinteren trækkes varm luft ind i huset. Om sommeren hjælper luftindtaget i ruden med at køle luften af så vinduerne bidrager mindre til overophedning af bygningen.</a:t>
            </a:r>
          </a:p>
          <a:p>
            <a:pPr marL="215999" indent="-215999">
              <a:defRPr spc="-1" sz="2000"/>
            </a:pPr>
          </a:p>
          <a:p>
            <a:pPr marL="215999" indent="-215999">
              <a:defRPr spc="-1" sz="2000"/>
            </a:pPr>
            <a:r>
              <a:t>Solar Venti er et meget smart ventilationssystem. En lille solcelle monteres udvendig på bygningen. Når solen skinner på den blæser den tør og varm luft ind i bygningen. Det er f.eks. meget velegnet til sommerhuse, der står uopvarmede. Man kan også lave en fin gør-det-selv udgave af dette ved at montere et vindue uden på ydermuren, med en ventil, man så kan åbne, når solen skinner på vinduet. !! </a:t>
            </a:r>
          </a:p>
          <a:p>
            <a:pPr marL="215999" indent="-215999">
              <a:defRPr spc="-1" sz="2000"/>
            </a:pPr>
          </a:p>
          <a:p>
            <a:pPr>
              <a:defRPr spc="-1" sz="2000"/>
            </a:pPr>
            <a:r>
              <a:t>Skorstenseffekt: Varm luft søger opad. Frisk luft tilføres gennem friskluftsventiler i boligens ydervæg eller et åbent vindue eller dør i stueplan. Når den kolde luft varmes op inde i boligen, stiger den til vejrs. I toppen af boligen er der et ovenlysvindue eller førstesalsvindue (eller evt. en ventilationsåbning), der fungerer som toppen af en skorsten. En solskorsten bygger på samme opdriftseffekt. Se foto: solskorsten fra Det Åndbare Hus.</a:t>
            </a:r>
          </a:p>
          <a:p>
            <a:pPr>
              <a:defRPr spc="-1" sz="2000"/>
            </a:pPr>
          </a:p>
          <a:p>
            <a:pPr>
              <a:defRPr spc="-1" sz="2000"/>
            </a:pPr>
            <a:r>
              <a:t>Decentrale, rørløse ventilationssystem, som Inventilate, Duka ventil, og Breath 55</a:t>
            </a:r>
          </a:p>
          <a:p>
            <a:pPr>
              <a:defRPr spc="-1" sz="2000"/>
            </a:pPr>
          </a:p>
          <a:p>
            <a:pPr>
              <a:defRPr spc="-1" sz="2000"/>
            </a:pPr>
            <a:r>
              <a:t>Brændeovne bruger luft til forbrændingen og bidrager derfor også til at skifte luften i bygningen.</a:t>
            </a:r>
          </a:p>
          <a:p>
            <a:pPr>
              <a:defRPr spc="-1" sz="2000"/>
            </a:pPr>
          </a:p>
          <a:p>
            <a:pPr>
              <a:defRPr spc="-1" sz="2000"/>
            </a:pPr>
          </a:p>
          <a:p>
            <a:pPr>
              <a:defRPr spc="-1" sz="2000"/>
            </a:pPr>
          </a:p>
          <a:p>
            <a:pPr>
              <a:defRPr spc="-1" sz="2000"/>
            </a:pPr>
          </a:p>
          <a:p>
            <a:pPr>
              <a:defRPr spc="-1" sz="20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Shape 790"/>
          <p:cNvSpPr/>
          <p:nvPr>
            <p:ph type="sldImg"/>
          </p:nvPr>
        </p:nvSpPr>
        <p:spPr>
          <a:prstGeom prst="rect">
            <a:avLst/>
          </a:prstGeom>
        </p:spPr>
        <p:txBody>
          <a:bodyPr/>
          <a:lstStyle/>
          <a:p>
            <a:pPr/>
          </a:p>
        </p:txBody>
      </p:sp>
      <p:sp>
        <p:nvSpPr>
          <p:cNvPr id="791" name="Shape 791"/>
          <p:cNvSpPr/>
          <p:nvPr>
            <p:ph type="body" sz="quarter" idx="1"/>
          </p:nvPr>
        </p:nvSpPr>
        <p:spPr>
          <a:prstGeom prst="rect">
            <a:avLst/>
          </a:prstGeom>
        </p:spPr>
        <p:txBody>
          <a:bodyPr/>
          <a:lstStyle/>
          <a:p>
            <a:pPr marL="215999" indent="-215999">
              <a:defRPr spc="-1" sz="2000"/>
            </a:pPr>
            <a:r>
              <a:t>Ventilationsvinduer</a:t>
            </a:r>
          </a:p>
          <a:p>
            <a:pPr marL="215999" indent="-215999">
              <a:defRPr spc="-1" sz="2000"/>
            </a:pPr>
          </a:p>
          <a:p>
            <a:pPr marL="215999" indent="-215999">
              <a:defRPr spc="-1" sz="2000"/>
            </a:pPr>
            <a:r>
              <a:t>Ventilationsvinduet består af enten to lavenergiruder, eller af en lavenergi termorude (tolags) inderst og en enkeltrude yderst. Mellem disse er der et smalt mellemrum med luft. Vinduet kan åbnes, som det ses her ovenfor – ved at løsne nogle små beslag. Dette muliggør rengøring / pudsning. Når vinduet er lukket og solen skinner, vil luften mellem de to vinduer blive varmet op. Den varme luft stiger opad og vil blive ventileret ind i huset, via en ventil i overkanten af vinduesrammen. Dette styres af en mekanisk funktion, der virker vha. et bimetal, således at når luften er varm bliver den ledt ind i huset. Der er ikke nogen form for elektronisk styring, og altså hverken elforbrug eller behov for vedligeholdelse.</a:t>
            </a:r>
          </a:p>
          <a:p>
            <a:pPr marL="215999" indent="-215999">
              <a:defRPr spc="-1" sz="2000"/>
            </a:pPr>
          </a:p>
          <a:p>
            <a:pPr marL="215999" indent="-215999">
              <a:defRPr spc="-1"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96" name="Body Level One…"/>
          <p:cNvSpPr txBox="1"/>
          <p:nvPr>
            <p:ph type="body" sz="quarter" idx="1"/>
          </p:nvPr>
        </p:nvSpPr>
        <p:spPr>
          <a:xfrm>
            <a:off x="987839" y="2202839"/>
            <a:ext cx="1816921" cy="529921"/>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97" name="PlaceHolder 3"/>
          <p:cNvSpPr/>
          <p:nvPr>
            <p:ph type="body" sz="quarter" idx="21"/>
          </p:nvPr>
        </p:nvSpPr>
        <p:spPr>
          <a:xfrm>
            <a:off x="987839" y="2783520"/>
            <a:ext cx="1816920" cy="529920"/>
          </a:xfrm>
          <a:prstGeom prst="rect">
            <a:avLst/>
          </a:prstGeom>
        </p:spPr>
        <p:txBody>
          <a:bodyPr lIns="0" tIns="0" rIns="0" bIns="0"/>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106" name="Body Level One…"/>
          <p:cNvSpPr txBox="1"/>
          <p:nvPr>
            <p:ph type="body" sz="quarter" idx="1"/>
          </p:nvPr>
        </p:nvSpPr>
        <p:spPr>
          <a:xfrm>
            <a:off x="987839" y="2202839"/>
            <a:ext cx="886322" cy="529921"/>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107" name="PlaceHolder 3"/>
          <p:cNvSpPr/>
          <p:nvPr/>
        </p:nvSpPr>
        <p:spPr>
          <a:xfrm>
            <a:off x="1918799" y="2202839"/>
            <a:ext cx="886321" cy="5299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08" name="PlaceHolder 4"/>
          <p:cNvSpPr/>
          <p:nvPr/>
        </p:nvSpPr>
        <p:spPr>
          <a:xfrm>
            <a:off x="987839" y="2783520"/>
            <a:ext cx="886322" cy="529920"/>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09" name="PlaceHolder 5"/>
          <p:cNvSpPr/>
          <p:nvPr>
            <p:ph type="body" sz="quarter" idx="21"/>
          </p:nvPr>
        </p:nvSpPr>
        <p:spPr>
          <a:xfrm>
            <a:off x="1918799" y="2783520"/>
            <a:ext cx="886321" cy="529920"/>
          </a:xfrm>
          <a:prstGeom prst="rect">
            <a:avLst/>
          </a:prstGeom>
        </p:spPr>
        <p:txBody>
          <a:bodyPr lIns="0" tIns="0" rIns="0" bIns="0"/>
          <a:lstStyle/>
          <a:p>
            <a:pP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118" name="Body Level One…"/>
          <p:cNvSpPr txBox="1"/>
          <p:nvPr>
            <p:ph type="body" sz="quarter" idx="1"/>
          </p:nvPr>
        </p:nvSpPr>
        <p:spPr>
          <a:xfrm>
            <a:off x="987839" y="2202839"/>
            <a:ext cx="584641" cy="529921"/>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119" name="PlaceHolder 3"/>
          <p:cNvSpPr/>
          <p:nvPr/>
        </p:nvSpPr>
        <p:spPr>
          <a:xfrm>
            <a:off x="1601999" y="2202839"/>
            <a:ext cx="584641" cy="5299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20" name="PlaceHolder 4"/>
          <p:cNvSpPr/>
          <p:nvPr/>
        </p:nvSpPr>
        <p:spPr>
          <a:xfrm>
            <a:off x="2216519" y="2202839"/>
            <a:ext cx="584641" cy="5299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21" name="PlaceHolder 5"/>
          <p:cNvSpPr/>
          <p:nvPr/>
        </p:nvSpPr>
        <p:spPr>
          <a:xfrm>
            <a:off x="987839" y="2783520"/>
            <a:ext cx="584641" cy="529920"/>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22" name="PlaceHolder 6"/>
          <p:cNvSpPr/>
          <p:nvPr/>
        </p:nvSpPr>
        <p:spPr>
          <a:xfrm>
            <a:off x="1601999" y="2783520"/>
            <a:ext cx="584641" cy="529920"/>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23" name="PlaceHolder 7"/>
          <p:cNvSpPr/>
          <p:nvPr>
            <p:ph type="body" sz="quarter" idx="21"/>
          </p:nvPr>
        </p:nvSpPr>
        <p:spPr>
          <a:xfrm>
            <a:off x="2216519" y="2783520"/>
            <a:ext cx="584641" cy="529920"/>
          </a:xfrm>
          <a:prstGeom prst="rect">
            <a:avLst/>
          </a:prstGeom>
        </p:spPr>
        <p:txBody>
          <a:bodyPr lIns="0" tIns="0" rIns="0" bIns="0"/>
          <a:lstStyle/>
          <a:p>
            <a:pP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8"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39" name="Body Level One…"/>
          <p:cNvSpPr txBox="1"/>
          <p:nvPr>
            <p:ph type="body" sz="quarter" idx="1"/>
          </p:nvPr>
        </p:nvSpPr>
        <p:spPr>
          <a:xfrm>
            <a:off x="987839" y="2202839"/>
            <a:ext cx="1816921"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4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48" name="Body Level One…"/>
          <p:cNvSpPr txBox="1"/>
          <p:nvPr>
            <p:ph type="body" sz="quarter" idx="1"/>
          </p:nvPr>
        </p:nvSpPr>
        <p:spPr>
          <a:xfrm>
            <a:off x="987839" y="2202839"/>
            <a:ext cx="1816921"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5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57" name="Body Level One…"/>
          <p:cNvSpPr txBox="1"/>
          <p:nvPr>
            <p:ph type="body" sz="quarter" idx="1"/>
          </p:nvPr>
        </p:nvSpPr>
        <p:spPr>
          <a:xfrm>
            <a:off x="987839" y="2202839"/>
            <a:ext cx="886322"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158" name="PlaceHolder 3"/>
          <p:cNvSpPr/>
          <p:nvPr>
            <p:ph type="body" sz="quarter" idx="21"/>
          </p:nvPr>
        </p:nvSpPr>
        <p:spPr>
          <a:xfrm>
            <a:off x="1918799" y="2202839"/>
            <a:ext cx="886321" cy="1111321"/>
          </a:xfrm>
          <a:prstGeom prst="rect">
            <a:avLst/>
          </a:prstGeom>
        </p:spPr>
        <p:txBody>
          <a:bodyPr lIns="0" tIns="0" rIns="0" bIns="0" anchor="t"/>
          <a:lstStyle/>
          <a:p>
            <a:pPr/>
          </a:p>
        </p:txBody>
      </p:sp>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74" name="Body Level One…"/>
          <p:cNvSpPr txBox="1"/>
          <p:nvPr>
            <p:ph type="body" sz="quarter" idx="1"/>
          </p:nvPr>
        </p:nvSpPr>
        <p:spPr>
          <a:xfrm>
            <a:off x="987839" y="3569399"/>
            <a:ext cx="2128681" cy="1780202"/>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82"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83"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184" name="PlaceHolder 3"/>
          <p:cNvSpPr/>
          <p:nvPr/>
        </p:nvSpPr>
        <p:spPr>
          <a:xfrm>
            <a:off x="1918799" y="2202839"/>
            <a:ext cx="886321" cy="11113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85" name="PlaceHolder 4"/>
          <p:cNvSpPr/>
          <p:nvPr>
            <p:ph type="body" sz="quarter" idx="21"/>
          </p:nvPr>
        </p:nvSpPr>
        <p:spPr>
          <a:xfrm>
            <a:off x="987839" y="2783520"/>
            <a:ext cx="886322" cy="529920"/>
          </a:xfrm>
          <a:prstGeom prst="rect">
            <a:avLst/>
          </a:prstGeom>
        </p:spPr>
        <p:txBody>
          <a:bodyPr lIns="0" tIns="0" rIns="0" bIns="0" anchor="t"/>
          <a:lstStyle/>
          <a:p>
            <a:pP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19" name="Body Level One…"/>
          <p:cNvSpPr txBox="1"/>
          <p:nvPr>
            <p:ph type="body" sz="quarter" idx="1"/>
          </p:nvPr>
        </p:nvSpPr>
        <p:spPr>
          <a:xfrm>
            <a:off x="987839" y="2202839"/>
            <a:ext cx="1816921"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93"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194" name="Body Level One…"/>
          <p:cNvSpPr txBox="1"/>
          <p:nvPr>
            <p:ph type="body" sz="quarter" idx="1"/>
          </p:nvPr>
        </p:nvSpPr>
        <p:spPr>
          <a:xfrm>
            <a:off x="987839" y="2202839"/>
            <a:ext cx="886322"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195"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96" name="PlaceHolder 4"/>
          <p:cNvSpPr/>
          <p:nvPr>
            <p:ph type="body" sz="quarter" idx="21"/>
          </p:nvPr>
        </p:nvSpPr>
        <p:spPr>
          <a:xfrm>
            <a:off x="1918799" y="2783520"/>
            <a:ext cx="886321" cy="529920"/>
          </a:xfrm>
          <a:prstGeom prst="rect">
            <a:avLst/>
          </a:prstGeom>
        </p:spPr>
        <p:txBody>
          <a:bodyPr lIns="0" tIns="0" rIns="0" bIns="0" anchor="t"/>
          <a:lstStyle/>
          <a:p>
            <a:pPr/>
          </a:p>
        </p:txBody>
      </p:sp>
      <p:sp>
        <p:nvSpPr>
          <p:cNvPr id="1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204"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05"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206"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07" name="PlaceHolder 4"/>
          <p:cNvSpPr/>
          <p:nvPr>
            <p:ph type="body" sz="quarter" idx="21"/>
          </p:nvPr>
        </p:nvSpPr>
        <p:spPr>
          <a:xfrm>
            <a:off x="987839" y="2783520"/>
            <a:ext cx="1816920" cy="529920"/>
          </a:xfrm>
          <a:prstGeom prst="rect">
            <a:avLst/>
          </a:prstGeom>
        </p:spPr>
        <p:txBody>
          <a:bodyPr lIns="0" tIns="0" rIns="0" bIns="0" anchor="t"/>
          <a:lstStyle/>
          <a:p>
            <a:pPr/>
          </a:p>
        </p:txBody>
      </p:sp>
      <p:sp>
        <p:nvSpPr>
          <p:cNvPr id="2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21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16" name="Body Level One…"/>
          <p:cNvSpPr txBox="1"/>
          <p:nvPr>
            <p:ph type="body" sz="quarter" idx="1"/>
          </p:nvPr>
        </p:nvSpPr>
        <p:spPr>
          <a:xfrm>
            <a:off x="987839" y="2202839"/>
            <a:ext cx="1816921"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217" name="PlaceHolder 3"/>
          <p:cNvSpPr/>
          <p:nvPr>
            <p:ph type="body" sz="quarter" idx="21"/>
          </p:nvPr>
        </p:nvSpPr>
        <p:spPr>
          <a:xfrm>
            <a:off x="987839" y="2783520"/>
            <a:ext cx="1816920" cy="529920"/>
          </a:xfrm>
          <a:prstGeom prst="rect">
            <a:avLst/>
          </a:prstGeom>
        </p:spPr>
        <p:txBody>
          <a:bodyPr lIns="0" tIns="0" rIns="0" bIns="0" anchor="t"/>
          <a:lstStyle/>
          <a:p>
            <a:pPr/>
          </a:p>
        </p:txBody>
      </p:sp>
      <p:sp>
        <p:nvSpPr>
          <p:cNvPr id="2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22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26"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227"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8" name="PlaceHolder 4"/>
          <p:cNvSpPr/>
          <p:nvPr/>
        </p:nvSpPr>
        <p:spPr>
          <a:xfrm>
            <a:off x="987839" y="2783520"/>
            <a:ext cx="886322"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9" name="PlaceHolder 5"/>
          <p:cNvSpPr/>
          <p:nvPr>
            <p:ph type="body" sz="quarter" idx="21"/>
          </p:nvPr>
        </p:nvSpPr>
        <p:spPr>
          <a:xfrm>
            <a:off x="1918799" y="2783520"/>
            <a:ext cx="886321" cy="529920"/>
          </a:xfrm>
          <a:prstGeom prst="rect">
            <a:avLst/>
          </a:prstGeom>
        </p:spPr>
        <p:txBody>
          <a:bodyPr lIns="0" tIns="0" rIns="0" bIns="0" anchor="t"/>
          <a:lstStyle/>
          <a:p>
            <a:pPr/>
          </a:p>
        </p:txBody>
      </p:sp>
      <p:sp>
        <p:nvSpPr>
          <p:cNvPr id="2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23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38" name="Body Level One…"/>
          <p:cNvSpPr txBox="1"/>
          <p:nvPr>
            <p:ph type="body" sz="quarter" idx="1"/>
          </p:nvPr>
        </p:nvSpPr>
        <p:spPr>
          <a:xfrm>
            <a:off x="987839" y="2202839"/>
            <a:ext cx="584641"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239" name="PlaceHolder 3"/>
          <p:cNvSpPr/>
          <p:nvPr/>
        </p:nvSpPr>
        <p:spPr>
          <a:xfrm>
            <a:off x="1601999" y="2202839"/>
            <a:ext cx="58464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0" name="PlaceHolder 4"/>
          <p:cNvSpPr/>
          <p:nvPr/>
        </p:nvSpPr>
        <p:spPr>
          <a:xfrm>
            <a:off x="2216519" y="2202839"/>
            <a:ext cx="58464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1" name="PlaceHolder 5"/>
          <p:cNvSpPr/>
          <p:nvPr/>
        </p:nvSpPr>
        <p:spPr>
          <a:xfrm>
            <a:off x="987839" y="2783520"/>
            <a:ext cx="584641"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2" name="PlaceHolder 6"/>
          <p:cNvSpPr/>
          <p:nvPr/>
        </p:nvSpPr>
        <p:spPr>
          <a:xfrm>
            <a:off x="1601999" y="2783520"/>
            <a:ext cx="584641"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3" name="PlaceHolder 7"/>
          <p:cNvSpPr/>
          <p:nvPr>
            <p:ph type="body" sz="quarter" idx="21"/>
          </p:nvPr>
        </p:nvSpPr>
        <p:spPr>
          <a:xfrm>
            <a:off x="2216519" y="2783520"/>
            <a:ext cx="584641" cy="529920"/>
          </a:xfrm>
          <a:prstGeom prst="rect">
            <a:avLst/>
          </a:prstGeom>
        </p:spPr>
        <p:txBody>
          <a:bodyPr lIns="0" tIns="0" rIns="0" bIns="0" anchor="t"/>
          <a:lstStyle/>
          <a:p>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2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58"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59" name="Body Level One…"/>
          <p:cNvSpPr txBox="1"/>
          <p:nvPr>
            <p:ph type="body" sz="quarter" idx="1"/>
          </p:nvPr>
        </p:nvSpPr>
        <p:spPr>
          <a:xfrm>
            <a:off x="987839" y="2202839"/>
            <a:ext cx="1816921"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2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6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68" name="Body Level One…"/>
          <p:cNvSpPr txBox="1"/>
          <p:nvPr>
            <p:ph type="body" sz="quarter" idx="1"/>
          </p:nvPr>
        </p:nvSpPr>
        <p:spPr>
          <a:xfrm>
            <a:off x="987839" y="2202839"/>
            <a:ext cx="1816921"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2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27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77" name="Body Level One…"/>
          <p:cNvSpPr txBox="1"/>
          <p:nvPr>
            <p:ph type="body" sz="quarter" idx="1"/>
          </p:nvPr>
        </p:nvSpPr>
        <p:spPr>
          <a:xfrm>
            <a:off x="987839" y="2202839"/>
            <a:ext cx="886322"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278" name="PlaceHolder 3"/>
          <p:cNvSpPr/>
          <p:nvPr>
            <p:ph type="body" sz="quarter" idx="21"/>
          </p:nvPr>
        </p:nvSpPr>
        <p:spPr>
          <a:xfrm>
            <a:off x="1918799" y="2202839"/>
            <a:ext cx="886321" cy="1111321"/>
          </a:xfrm>
          <a:prstGeom prst="rect">
            <a:avLst/>
          </a:prstGeom>
        </p:spPr>
        <p:txBody>
          <a:bodyPr lIns="0" tIns="0" rIns="0" bIns="0" anchor="ctr"/>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8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28" name="Body Level One…"/>
          <p:cNvSpPr txBox="1"/>
          <p:nvPr>
            <p:ph type="body" sz="quarter" idx="1"/>
          </p:nvPr>
        </p:nvSpPr>
        <p:spPr>
          <a:xfrm>
            <a:off x="987839" y="2202839"/>
            <a:ext cx="1816921" cy="1111321"/>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294" name="Body Level One…"/>
          <p:cNvSpPr txBox="1"/>
          <p:nvPr>
            <p:ph type="body" sz="quarter" idx="1"/>
          </p:nvPr>
        </p:nvSpPr>
        <p:spPr>
          <a:xfrm>
            <a:off x="987839" y="3569399"/>
            <a:ext cx="2128681" cy="1780202"/>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2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302"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03" name="Body Level One…"/>
          <p:cNvSpPr txBox="1"/>
          <p:nvPr>
            <p:ph type="body" sz="quarter" idx="1"/>
          </p:nvPr>
        </p:nvSpPr>
        <p:spPr>
          <a:xfrm>
            <a:off x="987839" y="2202839"/>
            <a:ext cx="886322" cy="5299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304" name="PlaceHolder 3"/>
          <p:cNvSpPr/>
          <p:nvPr/>
        </p:nvSpPr>
        <p:spPr>
          <a:xfrm>
            <a:off x="1918799" y="2202839"/>
            <a:ext cx="886321" cy="11113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05" name="PlaceHolder 4"/>
          <p:cNvSpPr/>
          <p:nvPr>
            <p:ph type="body" sz="quarter" idx="21"/>
          </p:nvPr>
        </p:nvSpPr>
        <p:spPr>
          <a:xfrm>
            <a:off x="987839" y="2783520"/>
            <a:ext cx="886322" cy="529920"/>
          </a:xfrm>
          <a:prstGeom prst="rect">
            <a:avLst/>
          </a:prstGeom>
        </p:spPr>
        <p:txBody>
          <a:bodyPr lIns="0" tIns="0" rIns="0" bIns="0" anchor="ctr"/>
          <a:lstStyle/>
          <a:p>
            <a:pPr/>
          </a:p>
        </p:txBody>
      </p:sp>
      <p:sp>
        <p:nvSpPr>
          <p:cNvPr id="3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313"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14" name="Body Level One…"/>
          <p:cNvSpPr txBox="1"/>
          <p:nvPr>
            <p:ph type="body" sz="quarter" idx="1"/>
          </p:nvPr>
        </p:nvSpPr>
        <p:spPr>
          <a:xfrm>
            <a:off x="987839" y="2202839"/>
            <a:ext cx="886322"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315" name="PlaceHolder 3"/>
          <p:cNvSpPr/>
          <p:nvPr/>
        </p:nvSpPr>
        <p:spPr>
          <a:xfrm>
            <a:off x="1918799" y="2202839"/>
            <a:ext cx="886321" cy="5299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16" name="PlaceHolder 4"/>
          <p:cNvSpPr/>
          <p:nvPr>
            <p:ph type="body" sz="quarter" idx="21"/>
          </p:nvPr>
        </p:nvSpPr>
        <p:spPr>
          <a:xfrm>
            <a:off x="1918799" y="2783520"/>
            <a:ext cx="886321" cy="529920"/>
          </a:xfrm>
          <a:prstGeom prst="rect">
            <a:avLst/>
          </a:prstGeom>
        </p:spPr>
        <p:txBody>
          <a:bodyPr lIns="0" tIns="0" rIns="0" bIns="0" anchor="ctr"/>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324"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25" name="Body Level One…"/>
          <p:cNvSpPr txBox="1"/>
          <p:nvPr>
            <p:ph type="body" sz="quarter" idx="1"/>
          </p:nvPr>
        </p:nvSpPr>
        <p:spPr>
          <a:xfrm>
            <a:off x="987839" y="2202839"/>
            <a:ext cx="886322" cy="5299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326" name="PlaceHolder 3"/>
          <p:cNvSpPr/>
          <p:nvPr/>
        </p:nvSpPr>
        <p:spPr>
          <a:xfrm>
            <a:off x="1918799" y="2202839"/>
            <a:ext cx="886321" cy="5299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27" name="PlaceHolder 4"/>
          <p:cNvSpPr/>
          <p:nvPr>
            <p:ph type="body" sz="quarter" idx="21"/>
          </p:nvPr>
        </p:nvSpPr>
        <p:spPr>
          <a:xfrm>
            <a:off x="987839" y="2783520"/>
            <a:ext cx="1816920" cy="529920"/>
          </a:xfrm>
          <a:prstGeom prst="rect">
            <a:avLst/>
          </a:prstGeom>
        </p:spPr>
        <p:txBody>
          <a:bodyPr lIns="0" tIns="0" rIns="0" bIns="0" anchor="ctr"/>
          <a:lstStyle/>
          <a:p>
            <a:pPr/>
          </a:p>
        </p:txBody>
      </p:sp>
      <p:sp>
        <p:nvSpPr>
          <p:cNvPr id="3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33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36" name="Body Level One…"/>
          <p:cNvSpPr txBox="1"/>
          <p:nvPr>
            <p:ph type="body" sz="quarter" idx="1"/>
          </p:nvPr>
        </p:nvSpPr>
        <p:spPr>
          <a:xfrm>
            <a:off x="987839" y="2202839"/>
            <a:ext cx="1816921" cy="5299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337" name="PlaceHolder 3"/>
          <p:cNvSpPr/>
          <p:nvPr>
            <p:ph type="body" sz="quarter" idx="21"/>
          </p:nvPr>
        </p:nvSpPr>
        <p:spPr>
          <a:xfrm>
            <a:off x="987839" y="2783520"/>
            <a:ext cx="1816920" cy="529920"/>
          </a:xfrm>
          <a:prstGeom prst="rect">
            <a:avLst/>
          </a:prstGeom>
        </p:spPr>
        <p:txBody>
          <a:bodyPr lIns="0" tIns="0" rIns="0" bIns="0" anchor="ctr"/>
          <a:lstStyle/>
          <a:p>
            <a:pPr/>
          </a:p>
        </p:txBody>
      </p:sp>
      <p:sp>
        <p:nvSpPr>
          <p:cNvPr id="3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34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46" name="Body Level One…"/>
          <p:cNvSpPr txBox="1"/>
          <p:nvPr>
            <p:ph type="body" sz="quarter" idx="1"/>
          </p:nvPr>
        </p:nvSpPr>
        <p:spPr>
          <a:xfrm>
            <a:off x="987839" y="2202839"/>
            <a:ext cx="886322" cy="5299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347" name="PlaceHolder 3"/>
          <p:cNvSpPr/>
          <p:nvPr/>
        </p:nvSpPr>
        <p:spPr>
          <a:xfrm>
            <a:off x="1918799" y="2202839"/>
            <a:ext cx="886321" cy="5299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48" name="PlaceHolder 4"/>
          <p:cNvSpPr/>
          <p:nvPr/>
        </p:nvSpPr>
        <p:spPr>
          <a:xfrm>
            <a:off x="987839" y="2783520"/>
            <a:ext cx="886322" cy="529920"/>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49" name="PlaceHolder 5"/>
          <p:cNvSpPr/>
          <p:nvPr>
            <p:ph type="body" sz="quarter" idx="21"/>
          </p:nvPr>
        </p:nvSpPr>
        <p:spPr>
          <a:xfrm>
            <a:off x="1918799" y="2783520"/>
            <a:ext cx="886321" cy="529920"/>
          </a:xfrm>
          <a:prstGeom prst="rect">
            <a:avLst/>
          </a:prstGeom>
        </p:spPr>
        <p:txBody>
          <a:bodyPr lIns="0" tIns="0" rIns="0" bIns="0" anchor="ctr"/>
          <a:lstStyle/>
          <a:p>
            <a:pPr/>
          </a:p>
        </p:txBody>
      </p:sp>
      <p:sp>
        <p:nvSpPr>
          <p:cNvPr id="3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35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58" name="Body Level One…"/>
          <p:cNvSpPr txBox="1"/>
          <p:nvPr>
            <p:ph type="body" sz="quarter" idx="1"/>
          </p:nvPr>
        </p:nvSpPr>
        <p:spPr>
          <a:xfrm>
            <a:off x="987839" y="2202839"/>
            <a:ext cx="584641" cy="5299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359" name="PlaceHolder 3"/>
          <p:cNvSpPr/>
          <p:nvPr/>
        </p:nvSpPr>
        <p:spPr>
          <a:xfrm>
            <a:off x="1601999" y="2202839"/>
            <a:ext cx="584641" cy="5299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60" name="PlaceHolder 4"/>
          <p:cNvSpPr/>
          <p:nvPr/>
        </p:nvSpPr>
        <p:spPr>
          <a:xfrm>
            <a:off x="2216519" y="2202839"/>
            <a:ext cx="584641" cy="5299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61" name="PlaceHolder 5"/>
          <p:cNvSpPr/>
          <p:nvPr/>
        </p:nvSpPr>
        <p:spPr>
          <a:xfrm>
            <a:off x="987839" y="2783520"/>
            <a:ext cx="584641" cy="529920"/>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62" name="PlaceHolder 6"/>
          <p:cNvSpPr/>
          <p:nvPr/>
        </p:nvSpPr>
        <p:spPr>
          <a:xfrm>
            <a:off x="1601999" y="2783520"/>
            <a:ext cx="584641" cy="529920"/>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363" name="PlaceHolder 7"/>
          <p:cNvSpPr/>
          <p:nvPr>
            <p:ph type="body" sz="quarter" idx="21"/>
          </p:nvPr>
        </p:nvSpPr>
        <p:spPr>
          <a:xfrm>
            <a:off x="2216519" y="2783520"/>
            <a:ext cx="584641" cy="529920"/>
          </a:xfrm>
          <a:prstGeom prst="rect">
            <a:avLst/>
          </a:prstGeom>
        </p:spPr>
        <p:txBody>
          <a:bodyPr lIns="0" tIns="0" rIns="0" bIns="0" anchor="ctr"/>
          <a:lstStyle/>
          <a:p>
            <a:pPr/>
          </a:p>
        </p:txBody>
      </p:sp>
      <p:sp>
        <p:nvSpPr>
          <p:cNvPr id="3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3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378"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79" name="Body Level One…"/>
          <p:cNvSpPr txBox="1"/>
          <p:nvPr>
            <p:ph type="body" sz="quarter" idx="1"/>
          </p:nvPr>
        </p:nvSpPr>
        <p:spPr>
          <a:xfrm>
            <a:off x="987839" y="2202839"/>
            <a:ext cx="1816921"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3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38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88" name="Body Level One…"/>
          <p:cNvSpPr txBox="1"/>
          <p:nvPr>
            <p:ph type="body" sz="quarter" idx="1"/>
          </p:nvPr>
        </p:nvSpPr>
        <p:spPr>
          <a:xfrm>
            <a:off x="987839" y="2202839"/>
            <a:ext cx="1816921"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3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37" name="Body Level One…"/>
          <p:cNvSpPr txBox="1"/>
          <p:nvPr>
            <p:ph type="body" sz="quarter" idx="1"/>
          </p:nvPr>
        </p:nvSpPr>
        <p:spPr>
          <a:xfrm>
            <a:off x="987839" y="2202839"/>
            <a:ext cx="886322" cy="1111321"/>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38" name="PlaceHolder 3"/>
          <p:cNvSpPr/>
          <p:nvPr>
            <p:ph type="body" sz="quarter" idx="21"/>
          </p:nvPr>
        </p:nvSpPr>
        <p:spPr>
          <a:xfrm>
            <a:off x="1918799" y="2202839"/>
            <a:ext cx="886321" cy="1111321"/>
          </a:xfrm>
          <a:prstGeom prst="rect">
            <a:avLst/>
          </a:prstGeom>
        </p:spPr>
        <p:txBody>
          <a:bodyPr lIns="0" tIns="0" rIns="0" bIns="0"/>
          <a:lstStyle/>
          <a:p>
            <a:pP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9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397" name="Body Level One…"/>
          <p:cNvSpPr txBox="1"/>
          <p:nvPr>
            <p:ph type="body" sz="quarter" idx="1"/>
          </p:nvPr>
        </p:nvSpPr>
        <p:spPr>
          <a:xfrm>
            <a:off x="987839" y="2202839"/>
            <a:ext cx="886322"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398" name="PlaceHolder 3"/>
          <p:cNvSpPr/>
          <p:nvPr>
            <p:ph type="body" sz="quarter" idx="21"/>
          </p:nvPr>
        </p:nvSpPr>
        <p:spPr>
          <a:xfrm>
            <a:off x="1918799" y="2202839"/>
            <a:ext cx="886321" cy="1111321"/>
          </a:xfrm>
          <a:prstGeom prst="rect">
            <a:avLst/>
          </a:prstGeom>
        </p:spPr>
        <p:txBody>
          <a:bodyPr lIns="0" tIns="0" rIns="0" bIns="0" anchor="t"/>
          <a:lstStyle/>
          <a:p>
            <a:pP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0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414" name="Body Level One…"/>
          <p:cNvSpPr txBox="1"/>
          <p:nvPr>
            <p:ph type="body" sz="quarter" idx="1"/>
          </p:nvPr>
        </p:nvSpPr>
        <p:spPr>
          <a:xfrm>
            <a:off x="987839" y="3569399"/>
            <a:ext cx="2128681" cy="1780202"/>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4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422"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23"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424" name="PlaceHolder 3"/>
          <p:cNvSpPr/>
          <p:nvPr/>
        </p:nvSpPr>
        <p:spPr>
          <a:xfrm>
            <a:off x="1918799" y="2202839"/>
            <a:ext cx="886321" cy="11113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25" name="PlaceHolder 4"/>
          <p:cNvSpPr/>
          <p:nvPr>
            <p:ph type="body" sz="quarter" idx="21"/>
          </p:nvPr>
        </p:nvSpPr>
        <p:spPr>
          <a:xfrm>
            <a:off x="987839" y="2783520"/>
            <a:ext cx="886322" cy="529920"/>
          </a:xfrm>
          <a:prstGeom prst="rect">
            <a:avLst/>
          </a:prstGeom>
        </p:spPr>
        <p:txBody>
          <a:bodyPr lIns="0" tIns="0" rIns="0" bIns="0" anchor="t"/>
          <a:lstStyle/>
          <a:p>
            <a:pPr/>
          </a:p>
        </p:txBody>
      </p:sp>
      <p:sp>
        <p:nvSpPr>
          <p:cNvPr id="4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433"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34" name="Body Level One…"/>
          <p:cNvSpPr txBox="1"/>
          <p:nvPr>
            <p:ph type="body" sz="quarter" idx="1"/>
          </p:nvPr>
        </p:nvSpPr>
        <p:spPr>
          <a:xfrm>
            <a:off x="987839" y="2202839"/>
            <a:ext cx="886322"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435"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36" name="PlaceHolder 4"/>
          <p:cNvSpPr/>
          <p:nvPr>
            <p:ph type="body" sz="quarter" idx="21"/>
          </p:nvPr>
        </p:nvSpPr>
        <p:spPr>
          <a:xfrm>
            <a:off x="1918799" y="2783520"/>
            <a:ext cx="886321" cy="529920"/>
          </a:xfrm>
          <a:prstGeom prst="rect">
            <a:avLst/>
          </a:prstGeom>
        </p:spPr>
        <p:txBody>
          <a:bodyPr lIns="0" tIns="0" rIns="0" bIns="0" anchor="t"/>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444"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45"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446"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47" name="PlaceHolder 4"/>
          <p:cNvSpPr/>
          <p:nvPr>
            <p:ph type="body" sz="quarter" idx="21"/>
          </p:nvPr>
        </p:nvSpPr>
        <p:spPr>
          <a:xfrm>
            <a:off x="987839" y="2783520"/>
            <a:ext cx="1816920" cy="529920"/>
          </a:xfrm>
          <a:prstGeom prst="rect">
            <a:avLst/>
          </a:prstGeom>
        </p:spPr>
        <p:txBody>
          <a:bodyPr lIns="0" tIns="0" rIns="0" bIns="0" anchor="t"/>
          <a:lstStyle/>
          <a:p>
            <a:pPr/>
          </a:p>
        </p:txBody>
      </p:sp>
      <p:sp>
        <p:nvSpPr>
          <p:cNvPr id="4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45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56" name="Body Level One…"/>
          <p:cNvSpPr txBox="1"/>
          <p:nvPr>
            <p:ph type="body" sz="quarter" idx="1"/>
          </p:nvPr>
        </p:nvSpPr>
        <p:spPr>
          <a:xfrm>
            <a:off x="987839" y="2202839"/>
            <a:ext cx="1816921"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457" name="PlaceHolder 3"/>
          <p:cNvSpPr/>
          <p:nvPr>
            <p:ph type="body" sz="quarter" idx="21"/>
          </p:nvPr>
        </p:nvSpPr>
        <p:spPr>
          <a:xfrm>
            <a:off x="987839" y="2783520"/>
            <a:ext cx="1816920" cy="529920"/>
          </a:xfrm>
          <a:prstGeom prst="rect">
            <a:avLst/>
          </a:prstGeom>
        </p:spPr>
        <p:txBody>
          <a:bodyPr lIns="0" tIns="0" rIns="0" bIns="0" anchor="t"/>
          <a:lstStyle/>
          <a:p>
            <a:pPr/>
          </a:p>
        </p:txBody>
      </p:sp>
      <p:sp>
        <p:nvSpPr>
          <p:cNvPr id="4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46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66"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467"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68" name="PlaceHolder 4"/>
          <p:cNvSpPr/>
          <p:nvPr/>
        </p:nvSpPr>
        <p:spPr>
          <a:xfrm>
            <a:off x="987839" y="2783520"/>
            <a:ext cx="886322"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69" name="PlaceHolder 5"/>
          <p:cNvSpPr/>
          <p:nvPr>
            <p:ph type="body" sz="quarter" idx="21"/>
          </p:nvPr>
        </p:nvSpPr>
        <p:spPr>
          <a:xfrm>
            <a:off x="1918799" y="2783520"/>
            <a:ext cx="886321" cy="529920"/>
          </a:xfrm>
          <a:prstGeom prst="rect">
            <a:avLst/>
          </a:prstGeom>
        </p:spPr>
        <p:txBody>
          <a:bodyPr lIns="0" tIns="0" rIns="0" bIns="0" anchor="t"/>
          <a:lstStyle/>
          <a:p>
            <a:pPr/>
          </a:p>
        </p:txBody>
      </p:sp>
      <p:sp>
        <p:nvSpPr>
          <p:cNvPr id="4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47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78" name="Body Level One…"/>
          <p:cNvSpPr txBox="1"/>
          <p:nvPr>
            <p:ph type="body" sz="quarter" idx="1"/>
          </p:nvPr>
        </p:nvSpPr>
        <p:spPr>
          <a:xfrm>
            <a:off x="987839" y="2202839"/>
            <a:ext cx="584641"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479" name="PlaceHolder 3"/>
          <p:cNvSpPr/>
          <p:nvPr/>
        </p:nvSpPr>
        <p:spPr>
          <a:xfrm>
            <a:off x="1601999" y="2202839"/>
            <a:ext cx="58464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0" name="PlaceHolder 4"/>
          <p:cNvSpPr/>
          <p:nvPr/>
        </p:nvSpPr>
        <p:spPr>
          <a:xfrm>
            <a:off x="2216519" y="2202839"/>
            <a:ext cx="58464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1" name="PlaceHolder 5"/>
          <p:cNvSpPr/>
          <p:nvPr/>
        </p:nvSpPr>
        <p:spPr>
          <a:xfrm>
            <a:off x="987839" y="2783520"/>
            <a:ext cx="584641"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2" name="PlaceHolder 6"/>
          <p:cNvSpPr/>
          <p:nvPr/>
        </p:nvSpPr>
        <p:spPr>
          <a:xfrm>
            <a:off x="1601999" y="2783520"/>
            <a:ext cx="584641"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3" name="PlaceHolder 7"/>
          <p:cNvSpPr/>
          <p:nvPr>
            <p:ph type="body" sz="quarter" idx="21"/>
          </p:nvPr>
        </p:nvSpPr>
        <p:spPr>
          <a:xfrm>
            <a:off x="2216519" y="2783520"/>
            <a:ext cx="584641" cy="529920"/>
          </a:xfrm>
          <a:prstGeom prst="rect">
            <a:avLst/>
          </a:prstGeom>
        </p:spPr>
        <p:txBody>
          <a:bodyPr lIns="0" tIns="0" rIns="0" bIns="0" anchor="t"/>
          <a:lstStyle/>
          <a:p>
            <a:pPr/>
          </a:p>
        </p:txBody>
      </p:sp>
      <p:sp>
        <p:nvSpPr>
          <p:cNvPr id="4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4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98"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499" name="Body Level One…"/>
          <p:cNvSpPr txBox="1"/>
          <p:nvPr>
            <p:ph type="body" sz="quarter" idx="1"/>
          </p:nvPr>
        </p:nvSpPr>
        <p:spPr>
          <a:xfrm>
            <a:off x="987839" y="2202839"/>
            <a:ext cx="1816921"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5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50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08" name="Body Level One…"/>
          <p:cNvSpPr txBox="1"/>
          <p:nvPr>
            <p:ph type="body" sz="quarter" idx="1"/>
          </p:nvPr>
        </p:nvSpPr>
        <p:spPr>
          <a:xfrm>
            <a:off x="987839" y="2202839"/>
            <a:ext cx="1816921"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5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51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17" name="Body Level One…"/>
          <p:cNvSpPr txBox="1"/>
          <p:nvPr>
            <p:ph type="body" sz="quarter" idx="1"/>
          </p:nvPr>
        </p:nvSpPr>
        <p:spPr>
          <a:xfrm>
            <a:off x="987839" y="2202839"/>
            <a:ext cx="886322"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518" name="PlaceHolder 3"/>
          <p:cNvSpPr/>
          <p:nvPr>
            <p:ph type="body" sz="quarter" idx="21"/>
          </p:nvPr>
        </p:nvSpPr>
        <p:spPr>
          <a:xfrm>
            <a:off x="1918799" y="2202839"/>
            <a:ext cx="886321" cy="1111321"/>
          </a:xfrm>
          <a:prstGeom prst="rect">
            <a:avLst/>
          </a:prstGeom>
        </p:spPr>
        <p:txBody>
          <a:bodyPr lIns="0" tIns="0" rIns="0" bIns="0" anchor="t"/>
          <a:lstStyle/>
          <a:p>
            <a:pPr/>
          </a:p>
        </p:txBody>
      </p:sp>
      <p:sp>
        <p:nvSpPr>
          <p:cNvPr id="5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2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34" name="Body Level One…"/>
          <p:cNvSpPr txBox="1"/>
          <p:nvPr>
            <p:ph type="body" sz="quarter" idx="1"/>
          </p:nvPr>
        </p:nvSpPr>
        <p:spPr>
          <a:xfrm>
            <a:off x="987839" y="3569399"/>
            <a:ext cx="2128681" cy="1780202"/>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5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542"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43"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544" name="PlaceHolder 3"/>
          <p:cNvSpPr/>
          <p:nvPr/>
        </p:nvSpPr>
        <p:spPr>
          <a:xfrm>
            <a:off x="1918799" y="2202839"/>
            <a:ext cx="886321" cy="11113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45" name="PlaceHolder 4"/>
          <p:cNvSpPr/>
          <p:nvPr>
            <p:ph type="body" sz="quarter" idx="21"/>
          </p:nvPr>
        </p:nvSpPr>
        <p:spPr>
          <a:xfrm>
            <a:off x="987839" y="2783520"/>
            <a:ext cx="886322" cy="529920"/>
          </a:xfrm>
          <a:prstGeom prst="rect">
            <a:avLst/>
          </a:prstGeom>
        </p:spPr>
        <p:txBody>
          <a:bodyPr lIns="0" tIns="0" rIns="0" bIns="0" anchor="t"/>
          <a:lstStyle/>
          <a:p>
            <a:pPr/>
          </a:p>
        </p:txBody>
      </p:sp>
      <p:sp>
        <p:nvSpPr>
          <p:cNvPr id="5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553"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54" name="Body Level One…"/>
          <p:cNvSpPr txBox="1"/>
          <p:nvPr>
            <p:ph type="body" sz="quarter" idx="1"/>
          </p:nvPr>
        </p:nvSpPr>
        <p:spPr>
          <a:xfrm>
            <a:off x="987839" y="2202839"/>
            <a:ext cx="886322"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555"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6" name="PlaceHolder 4"/>
          <p:cNvSpPr/>
          <p:nvPr>
            <p:ph type="body" sz="quarter" idx="21"/>
          </p:nvPr>
        </p:nvSpPr>
        <p:spPr>
          <a:xfrm>
            <a:off x="1918799" y="2783520"/>
            <a:ext cx="886321" cy="529920"/>
          </a:xfrm>
          <a:prstGeom prst="rect">
            <a:avLst/>
          </a:prstGeom>
        </p:spPr>
        <p:txBody>
          <a:bodyPr lIns="0" tIns="0" rIns="0" bIns="0" anchor="t"/>
          <a:lstStyle/>
          <a:p>
            <a:pPr/>
          </a:p>
        </p:txBody>
      </p:sp>
      <p:sp>
        <p:nvSpPr>
          <p:cNvPr id="5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564"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65"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566"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67" name="PlaceHolder 4"/>
          <p:cNvSpPr/>
          <p:nvPr>
            <p:ph type="body" sz="quarter" idx="21"/>
          </p:nvPr>
        </p:nvSpPr>
        <p:spPr>
          <a:xfrm>
            <a:off x="987839" y="2783520"/>
            <a:ext cx="1816920" cy="529920"/>
          </a:xfrm>
          <a:prstGeom prst="rect">
            <a:avLst/>
          </a:prstGeom>
        </p:spPr>
        <p:txBody>
          <a:bodyPr lIns="0" tIns="0" rIns="0" bIns="0" anchor="t"/>
          <a:lstStyle/>
          <a:p>
            <a:pPr/>
          </a:p>
        </p:txBody>
      </p:sp>
      <p:sp>
        <p:nvSpPr>
          <p:cNvPr id="5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57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76" name="Body Level One…"/>
          <p:cNvSpPr txBox="1"/>
          <p:nvPr>
            <p:ph type="body" sz="quarter" idx="1"/>
          </p:nvPr>
        </p:nvSpPr>
        <p:spPr>
          <a:xfrm>
            <a:off x="987839" y="2202839"/>
            <a:ext cx="1816921"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577" name="PlaceHolder 3"/>
          <p:cNvSpPr/>
          <p:nvPr>
            <p:ph type="body" sz="quarter" idx="21"/>
          </p:nvPr>
        </p:nvSpPr>
        <p:spPr>
          <a:xfrm>
            <a:off x="987839" y="2783520"/>
            <a:ext cx="1816920" cy="529920"/>
          </a:xfrm>
          <a:prstGeom prst="rect">
            <a:avLst/>
          </a:prstGeom>
        </p:spPr>
        <p:txBody>
          <a:bodyPr lIns="0" tIns="0" rIns="0" bIns="0" anchor="t"/>
          <a:lstStyle/>
          <a:p>
            <a:pPr/>
          </a:p>
        </p:txBody>
      </p:sp>
      <p:sp>
        <p:nvSpPr>
          <p:cNvPr id="5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58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86"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587"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88" name="PlaceHolder 4"/>
          <p:cNvSpPr/>
          <p:nvPr/>
        </p:nvSpPr>
        <p:spPr>
          <a:xfrm>
            <a:off x="987839" y="2783520"/>
            <a:ext cx="886322"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89" name="PlaceHolder 5"/>
          <p:cNvSpPr/>
          <p:nvPr>
            <p:ph type="body" sz="quarter" idx="21"/>
          </p:nvPr>
        </p:nvSpPr>
        <p:spPr>
          <a:xfrm>
            <a:off x="1918799" y="2783520"/>
            <a:ext cx="886321" cy="529920"/>
          </a:xfrm>
          <a:prstGeom prst="rect">
            <a:avLst/>
          </a:prstGeom>
        </p:spPr>
        <p:txBody>
          <a:bodyPr lIns="0" tIns="0" rIns="0" bIns="0" anchor="t"/>
          <a:lstStyle/>
          <a:p>
            <a:pPr/>
          </a:p>
        </p:txBody>
      </p:sp>
      <p:sp>
        <p:nvSpPr>
          <p:cNvPr id="5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4" name="Body Level One…"/>
          <p:cNvSpPr txBox="1"/>
          <p:nvPr>
            <p:ph type="body" sz="quarter" idx="1"/>
          </p:nvPr>
        </p:nvSpPr>
        <p:spPr>
          <a:xfrm>
            <a:off x="987839" y="3569399"/>
            <a:ext cx="2128681" cy="1780202"/>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59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598" name="Body Level One…"/>
          <p:cNvSpPr txBox="1"/>
          <p:nvPr>
            <p:ph type="body" sz="quarter" idx="1"/>
          </p:nvPr>
        </p:nvSpPr>
        <p:spPr>
          <a:xfrm>
            <a:off x="987839" y="2202839"/>
            <a:ext cx="584641"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599" name="PlaceHolder 3"/>
          <p:cNvSpPr/>
          <p:nvPr/>
        </p:nvSpPr>
        <p:spPr>
          <a:xfrm>
            <a:off x="1601999" y="2202839"/>
            <a:ext cx="58464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0" name="PlaceHolder 4"/>
          <p:cNvSpPr/>
          <p:nvPr/>
        </p:nvSpPr>
        <p:spPr>
          <a:xfrm>
            <a:off x="2216519" y="2202839"/>
            <a:ext cx="58464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1" name="PlaceHolder 5"/>
          <p:cNvSpPr/>
          <p:nvPr/>
        </p:nvSpPr>
        <p:spPr>
          <a:xfrm>
            <a:off x="987839" y="2783520"/>
            <a:ext cx="584641"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2" name="PlaceHolder 6"/>
          <p:cNvSpPr/>
          <p:nvPr/>
        </p:nvSpPr>
        <p:spPr>
          <a:xfrm>
            <a:off x="1601999" y="2783520"/>
            <a:ext cx="584641"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3" name="PlaceHolder 7"/>
          <p:cNvSpPr/>
          <p:nvPr>
            <p:ph type="body" sz="quarter" idx="21"/>
          </p:nvPr>
        </p:nvSpPr>
        <p:spPr>
          <a:xfrm>
            <a:off x="2216519" y="2783520"/>
            <a:ext cx="584641" cy="529920"/>
          </a:xfrm>
          <a:prstGeom prst="rect">
            <a:avLst/>
          </a:prstGeom>
        </p:spPr>
        <p:txBody>
          <a:bodyPr lIns="0" tIns="0" rIns="0" bIns="0" anchor="t"/>
          <a:lstStyle/>
          <a:p>
            <a:pPr/>
          </a:p>
        </p:txBody>
      </p:sp>
      <p:sp>
        <p:nvSpPr>
          <p:cNvPr id="6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6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18"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19" name="Body Level One…"/>
          <p:cNvSpPr txBox="1"/>
          <p:nvPr>
            <p:ph type="body" sz="quarter" idx="1"/>
          </p:nvPr>
        </p:nvSpPr>
        <p:spPr>
          <a:xfrm>
            <a:off x="987839" y="2202839"/>
            <a:ext cx="1816921" cy="1111321"/>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6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62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28" name="Body Level One…"/>
          <p:cNvSpPr txBox="1"/>
          <p:nvPr>
            <p:ph type="body" sz="quarter" idx="1"/>
          </p:nvPr>
        </p:nvSpPr>
        <p:spPr>
          <a:xfrm>
            <a:off x="987839" y="2202839"/>
            <a:ext cx="1816921"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6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63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37" name="Body Level One…"/>
          <p:cNvSpPr txBox="1"/>
          <p:nvPr>
            <p:ph type="body" sz="quarter" idx="1"/>
          </p:nvPr>
        </p:nvSpPr>
        <p:spPr>
          <a:xfrm>
            <a:off x="987839" y="2202839"/>
            <a:ext cx="886322"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638" name="PlaceHolder 3"/>
          <p:cNvSpPr/>
          <p:nvPr>
            <p:ph type="body" sz="quarter" idx="21"/>
          </p:nvPr>
        </p:nvSpPr>
        <p:spPr>
          <a:xfrm>
            <a:off x="1918799" y="2202839"/>
            <a:ext cx="886321" cy="1111321"/>
          </a:xfrm>
          <a:prstGeom prst="rect">
            <a:avLst/>
          </a:prstGeom>
        </p:spPr>
        <p:txBody>
          <a:bodyPr lIns="0" tIns="0" rIns="0" bIns="0" anchor="t"/>
          <a:lstStyle/>
          <a:p>
            <a:pPr/>
          </a:p>
        </p:txBody>
      </p:sp>
      <p:sp>
        <p:nvSpPr>
          <p:cNvPr id="6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46"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654" name="Body Level One…"/>
          <p:cNvSpPr txBox="1"/>
          <p:nvPr>
            <p:ph type="body" sz="quarter" idx="1"/>
          </p:nvPr>
        </p:nvSpPr>
        <p:spPr>
          <a:xfrm>
            <a:off x="987839" y="3569399"/>
            <a:ext cx="2128681" cy="1780202"/>
          </a:xfrm>
          <a:prstGeom prst="rect">
            <a:avLst/>
          </a:prstGeom>
        </p:spPr>
        <p:txBody>
          <a:bodyPr lIns="0" tIns="0" rIns="0" bIns="0" anchor="ctr"/>
          <a:lstStyle/>
          <a:p>
            <a:pPr/>
            <a:r>
              <a:t>Body Level One</a:t>
            </a:r>
          </a:p>
          <a:p>
            <a:pPr lvl="1"/>
            <a:r>
              <a:t>Body Level Two</a:t>
            </a:r>
          </a:p>
          <a:p>
            <a:pPr lvl="2"/>
            <a:r>
              <a:t>Body Level Three</a:t>
            </a:r>
          </a:p>
          <a:p>
            <a:pPr lvl="3"/>
            <a:r>
              <a:t>Body Level Four</a:t>
            </a:r>
          </a:p>
          <a:p>
            <a:pPr lvl="4"/>
            <a:r>
              <a:t>Body Level Five</a:t>
            </a:r>
          </a:p>
        </p:txBody>
      </p:sp>
      <p:sp>
        <p:nvSpPr>
          <p:cNvPr id="6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62"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63"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664" name="PlaceHolder 3"/>
          <p:cNvSpPr/>
          <p:nvPr/>
        </p:nvSpPr>
        <p:spPr>
          <a:xfrm>
            <a:off x="1918799" y="2202839"/>
            <a:ext cx="886321" cy="11113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65" name="PlaceHolder 4"/>
          <p:cNvSpPr/>
          <p:nvPr>
            <p:ph type="body" sz="quarter" idx="21"/>
          </p:nvPr>
        </p:nvSpPr>
        <p:spPr>
          <a:xfrm>
            <a:off x="987839" y="2783520"/>
            <a:ext cx="886322" cy="529920"/>
          </a:xfrm>
          <a:prstGeom prst="rect">
            <a:avLst/>
          </a:prstGeom>
        </p:spPr>
        <p:txBody>
          <a:bodyPr lIns="0" tIns="0" rIns="0" bIns="0" anchor="t"/>
          <a:lstStyle/>
          <a:p>
            <a:pPr/>
          </a:p>
        </p:txBody>
      </p:sp>
      <p:sp>
        <p:nvSpPr>
          <p:cNvPr id="6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673"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74" name="Body Level One…"/>
          <p:cNvSpPr txBox="1"/>
          <p:nvPr>
            <p:ph type="body" sz="quarter" idx="1"/>
          </p:nvPr>
        </p:nvSpPr>
        <p:spPr>
          <a:xfrm>
            <a:off x="987839" y="2202839"/>
            <a:ext cx="886322" cy="11113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675"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76" name="PlaceHolder 4"/>
          <p:cNvSpPr/>
          <p:nvPr>
            <p:ph type="body" sz="quarter" idx="21"/>
          </p:nvPr>
        </p:nvSpPr>
        <p:spPr>
          <a:xfrm>
            <a:off x="1918799" y="2783520"/>
            <a:ext cx="886321" cy="529920"/>
          </a:xfrm>
          <a:prstGeom prst="rect">
            <a:avLst/>
          </a:prstGeom>
        </p:spPr>
        <p:txBody>
          <a:bodyPr lIns="0" tIns="0" rIns="0" bIns="0" anchor="t"/>
          <a:lstStyle/>
          <a:p>
            <a:pPr/>
          </a:p>
        </p:txBody>
      </p:sp>
      <p:sp>
        <p:nvSpPr>
          <p:cNvPr id="6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684"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85"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686"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87" name="PlaceHolder 4"/>
          <p:cNvSpPr/>
          <p:nvPr>
            <p:ph type="body" sz="quarter" idx="21"/>
          </p:nvPr>
        </p:nvSpPr>
        <p:spPr>
          <a:xfrm>
            <a:off x="987839" y="2783520"/>
            <a:ext cx="1816920" cy="529920"/>
          </a:xfrm>
          <a:prstGeom prst="rect">
            <a:avLst/>
          </a:prstGeom>
        </p:spPr>
        <p:txBody>
          <a:bodyPr lIns="0" tIns="0" rIns="0" bIns="0" anchor="t"/>
          <a:lstStyle/>
          <a:p>
            <a:pPr/>
          </a:p>
        </p:txBody>
      </p:sp>
      <p:sp>
        <p:nvSpPr>
          <p:cNvPr id="6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2"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63" name="Body Level One…"/>
          <p:cNvSpPr txBox="1"/>
          <p:nvPr>
            <p:ph type="body" sz="quarter" idx="1"/>
          </p:nvPr>
        </p:nvSpPr>
        <p:spPr>
          <a:xfrm>
            <a:off x="987839" y="2202839"/>
            <a:ext cx="886322" cy="529921"/>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64" name="PlaceHolder 3"/>
          <p:cNvSpPr/>
          <p:nvPr/>
        </p:nvSpPr>
        <p:spPr>
          <a:xfrm>
            <a:off x="1918799" y="2202839"/>
            <a:ext cx="886321" cy="11113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65" name="PlaceHolder 4"/>
          <p:cNvSpPr/>
          <p:nvPr>
            <p:ph type="body" sz="quarter" idx="21"/>
          </p:nvPr>
        </p:nvSpPr>
        <p:spPr>
          <a:xfrm>
            <a:off x="987839" y="2783520"/>
            <a:ext cx="886322" cy="529920"/>
          </a:xfrm>
          <a:prstGeom prst="rect">
            <a:avLst/>
          </a:prstGeom>
        </p:spPr>
        <p:txBody>
          <a:bodyPr lIns="0" tIns="0" rIns="0" bIns="0"/>
          <a:lstStyle/>
          <a:p>
            <a:pP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69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696" name="Body Level One…"/>
          <p:cNvSpPr txBox="1"/>
          <p:nvPr>
            <p:ph type="body" sz="quarter" idx="1"/>
          </p:nvPr>
        </p:nvSpPr>
        <p:spPr>
          <a:xfrm>
            <a:off x="987839" y="2202839"/>
            <a:ext cx="1816921"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697" name="PlaceHolder 3"/>
          <p:cNvSpPr/>
          <p:nvPr>
            <p:ph type="body" sz="quarter" idx="21"/>
          </p:nvPr>
        </p:nvSpPr>
        <p:spPr>
          <a:xfrm>
            <a:off x="987839" y="2783520"/>
            <a:ext cx="1816920" cy="529920"/>
          </a:xfrm>
          <a:prstGeom prst="rect">
            <a:avLst/>
          </a:prstGeom>
        </p:spPr>
        <p:txBody>
          <a:bodyPr lIns="0" tIns="0" rIns="0" bIns="0" anchor="t"/>
          <a:lstStyle/>
          <a:p>
            <a:pPr/>
          </a:p>
        </p:txBody>
      </p:sp>
      <p:sp>
        <p:nvSpPr>
          <p:cNvPr id="6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705"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06" name="Body Level One…"/>
          <p:cNvSpPr txBox="1"/>
          <p:nvPr>
            <p:ph type="body" sz="quarter" idx="1"/>
          </p:nvPr>
        </p:nvSpPr>
        <p:spPr>
          <a:xfrm>
            <a:off x="987839" y="2202839"/>
            <a:ext cx="886322"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707" name="PlaceHolder 3"/>
          <p:cNvSpPr/>
          <p:nvPr/>
        </p:nvSpPr>
        <p:spPr>
          <a:xfrm>
            <a:off x="1918799" y="2202839"/>
            <a:ext cx="88632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08" name="PlaceHolder 4"/>
          <p:cNvSpPr/>
          <p:nvPr/>
        </p:nvSpPr>
        <p:spPr>
          <a:xfrm>
            <a:off x="987839" y="2783520"/>
            <a:ext cx="886322"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09" name="PlaceHolder 5"/>
          <p:cNvSpPr/>
          <p:nvPr>
            <p:ph type="body" sz="quarter" idx="21"/>
          </p:nvPr>
        </p:nvSpPr>
        <p:spPr>
          <a:xfrm>
            <a:off x="1918799" y="2783520"/>
            <a:ext cx="886321" cy="529920"/>
          </a:xfrm>
          <a:prstGeom prst="rect">
            <a:avLst/>
          </a:prstGeom>
        </p:spPr>
        <p:txBody>
          <a:bodyPr lIns="0" tIns="0" rIns="0" bIns="0" anchor="t"/>
          <a:lstStyle/>
          <a:p>
            <a:pPr/>
          </a:p>
        </p:txBody>
      </p:sp>
      <p:sp>
        <p:nvSpPr>
          <p:cNvPr id="7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717"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lvl1pPr>
              <a:lnSpc>
                <a:spcPct val="90000"/>
              </a:lnSpc>
              <a:defRPr spc="0" sz="4400">
                <a:solidFill>
                  <a:srgbClr val="000000"/>
                </a:solidFill>
                <a:latin typeface="+mn-lt"/>
                <a:ea typeface="+mn-ea"/>
                <a:cs typeface="+mn-cs"/>
                <a:sym typeface="Arial"/>
              </a:defRPr>
            </a:lvl1pPr>
          </a:lstStyle>
          <a:p>
            <a:pPr/>
            <a:r>
              <a:t>Title Text</a:t>
            </a:r>
          </a:p>
        </p:txBody>
      </p:sp>
      <p:sp>
        <p:nvSpPr>
          <p:cNvPr id="718" name="Body Level One…"/>
          <p:cNvSpPr txBox="1"/>
          <p:nvPr>
            <p:ph type="body" sz="quarter" idx="1"/>
          </p:nvPr>
        </p:nvSpPr>
        <p:spPr>
          <a:xfrm>
            <a:off x="987839" y="2202839"/>
            <a:ext cx="584641" cy="529921"/>
          </a:xfrm>
          <a:prstGeom prst="rect">
            <a:avLst/>
          </a:prstGeom>
        </p:spPr>
        <p:txBody>
          <a:bodyPr lIns="0" tIns="0" rIns="0" bIns="0" anchor="t"/>
          <a:lstStyle/>
          <a:p>
            <a:pPr/>
            <a:r>
              <a:t>Body Level One</a:t>
            </a:r>
          </a:p>
          <a:p>
            <a:pPr lvl="1"/>
            <a:r>
              <a:t>Body Level Two</a:t>
            </a:r>
          </a:p>
          <a:p>
            <a:pPr lvl="2"/>
            <a:r>
              <a:t>Body Level Three</a:t>
            </a:r>
          </a:p>
          <a:p>
            <a:pPr lvl="3"/>
            <a:r>
              <a:t>Body Level Four</a:t>
            </a:r>
          </a:p>
          <a:p>
            <a:pPr lvl="4"/>
            <a:r>
              <a:t>Body Level Five</a:t>
            </a:r>
          </a:p>
        </p:txBody>
      </p:sp>
      <p:sp>
        <p:nvSpPr>
          <p:cNvPr id="719" name="PlaceHolder 3"/>
          <p:cNvSpPr/>
          <p:nvPr/>
        </p:nvSpPr>
        <p:spPr>
          <a:xfrm>
            <a:off x="1601999" y="2202839"/>
            <a:ext cx="58464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0" name="PlaceHolder 4"/>
          <p:cNvSpPr/>
          <p:nvPr/>
        </p:nvSpPr>
        <p:spPr>
          <a:xfrm>
            <a:off x="2216519" y="2202839"/>
            <a:ext cx="584641" cy="5299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1" name="PlaceHolder 5"/>
          <p:cNvSpPr/>
          <p:nvPr/>
        </p:nvSpPr>
        <p:spPr>
          <a:xfrm>
            <a:off x="987839" y="2783520"/>
            <a:ext cx="584641"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2" name="PlaceHolder 6"/>
          <p:cNvSpPr/>
          <p:nvPr/>
        </p:nvSpPr>
        <p:spPr>
          <a:xfrm>
            <a:off x="1601999" y="2783520"/>
            <a:ext cx="584641" cy="529920"/>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3" name="PlaceHolder 7"/>
          <p:cNvSpPr/>
          <p:nvPr>
            <p:ph type="body" sz="quarter" idx="21"/>
          </p:nvPr>
        </p:nvSpPr>
        <p:spPr>
          <a:xfrm>
            <a:off x="2216519" y="2783520"/>
            <a:ext cx="584641" cy="529920"/>
          </a:xfrm>
          <a:prstGeom prst="rect">
            <a:avLst/>
          </a:prstGeom>
        </p:spPr>
        <p:txBody>
          <a:bodyPr lIns="0" tIns="0" rIns="0" bIns="0" anchor="t"/>
          <a:lstStyle/>
          <a:p>
            <a:pP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3"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74" name="Body Level One…"/>
          <p:cNvSpPr txBox="1"/>
          <p:nvPr>
            <p:ph type="body" sz="quarter" idx="1"/>
          </p:nvPr>
        </p:nvSpPr>
        <p:spPr>
          <a:xfrm>
            <a:off x="987839" y="2202839"/>
            <a:ext cx="886322" cy="1111321"/>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75" name="PlaceHolder 3"/>
          <p:cNvSpPr/>
          <p:nvPr/>
        </p:nvSpPr>
        <p:spPr>
          <a:xfrm>
            <a:off x="1918799" y="2202839"/>
            <a:ext cx="886321" cy="5299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76" name="PlaceHolder 4"/>
          <p:cNvSpPr/>
          <p:nvPr>
            <p:ph type="body" sz="quarter" idx="21"/>
          </p:nvPr>
        </p:nvSpPr>
        <p:spPr>
          <a:xfrm>
            <a:off x="1918799" y="2783520"/>
            <a:ext cx="886321" cy="529920"/>
          </a:xfrm>
          <a:prstGeom prst="rect">
            <a:avLst/>
          </a:prstGeom>
        </p:spPr>
        <p:txBody>
          <a:bodyPr lIns="0" tIns="0" rIns="0" bIns="0"/>
          <a:lstStyle/>
          <a:p>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4" name="Title Text"/>
          <p:cNvSpPr txBox="1"/>
          <p:nvPr>
            <p:ph type="title"/>
          </p:nvPr>
        </p:nvSpPr>
        <p:spPr>
          <a:xfrm>
            <a:off x="987839" y="3569399"/>
            <a:ext cx="2128681" cy="383761"/>
          </a:xfrm>
          <a:prstGeom prst="rect">
            <a:avLst/>
          </a:prstGeom>
        </p:spPr>
        <p:txBody>
          <a:bodyPr lIns="0" tIns="0" rIns="0" bIns="0" anchor="ctr">
            <a:normAutofit fontScale="100000" lnSpcReduction="0"/>
          </a:bodyPr>
          <a:lstStyle/>
          <a:p>
            <a:pPr/>
            <a:r>
              <a:t>Title Text</a:t>
            </a:r>
          </a:p>
        </p:txBody>
      </p:sp>
      <p:sp>
        <p:nvSpPr>
          <p:cNvPr id="85" name="Body Level One…"/>
          <p:cNvSpPr txBox="1"/>
          <p:nvPr>
            <p:ph type="body" sz="quarter" idx="1"/>
          </p:nvPr>
        </p:nvSpPr>
        <p:spPr>
          <a:xfrm>
            <a:off x="987839" y="2202839"/>
            <a:ext cx="886322" cy="529921"/>
          </a:xfrm>
          <a:prstGeom prst="rect">
            <a:avLst/>
          </a:prstGeom>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86" name="PlaceHolder 3"/>
          <p:cNvSpPr/>
          <p:nvPr/>
        </p:nvSpPr>
        <p:spPr>
          <a:xfrm>
            <a:off x="1918799" y="2202839"/>
            <a:ext cx="886321" cy="5299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87" name="PlaceHolder 4"/>
          <p:cNvSpPr/>
          <p:nvPr>
            <p:ph type="body" sz="quarter" idx="21"/>
          </p:nvPr>
        </p:nvSpPr>
        <p:spPr>
          <a:xfrm>
            <a:off x="987839" y="2783520"/>
            <a:ext cx="1816920" cy="529920"/>
          </a:xfrm>
          <a:prstGeom prst="rect">
            <a:avLst/>
          </a:prstGeom>
        </p:spPr>
        <p:txBody>
          <a:bodyPr lIns="0" tIns="0" rIns="0" bIns="0"/>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val="1"/>
            </a:ext>
          </a:extLst>
        </p:spPr>
        <p:txBody>
          <a:bodyPr tIns="91439" bIns="91439" anchor="b"/>
          <a:lstStyle/>
          <a:p>
            <a:pPr/>
            <a:r>
              <a:t>Title Text</a:t>
            </a:r>
          </a:p>
        </p:txBody>
      </p:sp>
      <p:sp>
        <p:nvSpPr>
          <p:cNvPr id="3" name="Body Level One…"/>
          <p:cNvSpPr txBox="1"/>
          <p:nvPr>
            <p:ph type="body" idx="1"/>
          </p:nvPr>
        </p:nvSpPr>
        <p:spPr>
          <a:xfrm>
            <a:off x="457200" y="1063228"/>
            <a:ext cx="8229600" cy="3531394"/>
          </a:xfrm>
          <a:prstGeom prst="rect">
            <a:avLst/>
          </a:prstGeom>
          <a:ln w="12700">
            <a:miter lim="400000"/>
          </a:ln>
          <a:extLst>
            <a:ext uri="{C572A759-6A51-4108-AA02-DFA0A04FC94B}">
              <ma14:wrappingTextBoxFlag xmlns:ma14="http://schemas.microsoft.com/office/mac/drawingml/2011/main" val="1"/>
            </a:ext>
          </a:extLst>
        </p:spPr>
        <p:txBody>
          <a:bodyPr tIns="91439" bIns="91439" anchor="b">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pc="-1"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1pPr>
      <a:lvl2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2pPr>
      <a:lvl3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3pPr>
      <a:lvl4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4pPr>
      <a:lvl5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5pPr>
      <a:lvl6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6pPr>
      <a:lvl7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7pPr>
      <a:lvl8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8pPr>
      <a:lvl9pPr marL="0" marR="0" indent="0" algn="l" defTabSz="914400" rtl="0" latinLnBrk="0">
        <a:lnSpc>
          <a:spcPct val="100000"/>
        </a:lnSpc>
        <a:spcBef>
          <a:spcPts val="0"/>
        </a:spcBef>
        <a:spcAft>
          <a:spcPts val="0"/>
        </a:spcAft>
        <a:buClrTx/>
        <a:buSzTx/>
        <a:buFontTx/>
        <a:buNone/>
        <a:tabLst/>
        <a:defRPr b="0" baseline="0" cap="none" i="0" spc="-1" strike="noStrike" sz="5500" u="none">
          <a:solidFill>
            <a:srgbClr val="DED6D4"/>
          </a:solidFill>
          <a:uFillTx/>
          <a:latin typeface="Work Sans ExtraBold"/>
          <a:ea typeface="Work Sans ExtraBold"/>
          <a:cs typeface="Work Sans ExtraBold"/>
          <a:sym typeface="Work Sans ExtraBold"/>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1"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hyperlink" Target="https://youtu.be/j3phFQ0eqo4" TargetMode="External"/><Relationship Id="rId5" Type="http://schemas.openxmlformats.org/officeDocument/2006/relationships/image" Target="../media/image5.png"/><Relationship Id="rId6" Type="http://schemas.openxmlformats.org/officeDocument/2006/relationships/hyperlink" Target="https://youtu.be/un-ntnNut3E" TargetMode="External"/><Relationship Id="rId7" Type="http://schemas.openxmlformats.org/officeDocument/2006/relationships/image" Target="../media/image6.png"/><Relationship Id="rId8" Type="http://schemas.openxmlformats.org/officeDocument/2006/relationships/hyperlink" Target="https://youtu.be/7e2pykaMt_A" TargetMode="External"/><Relationship Id="rId9"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4.xml"/><Relationship Id="rId3" Type="http://schemas.openxmlformats.org/officeDocument/2006/relationships/hyperlink" Target="https://www.astma-allergi.dk/documents/10182/11763/Tema+om+MI+i+maling.pdf/7f221d76-a14f-4a63-a0e0-a5efc2d3187c" TargetMode="External"/><Relationship Id="rId4" Type="http://schemas.openxmlformats.org/officeDocument/2006/relationships/image" Target="../media/image2.png"/><Relationship Id="rId5"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png"/><Relationship Id="rId3" Type="http://schemas.openxmlformats.org/officeDocument/2006/relationships/hyperlink" Target="https://egenvinding.dk/sites/default/files/Teknisk%20rapport%20D%C3%85H%20september%202019%20final.pdf" TargetMode="External"/><Relationship Id="rId4" Type="http://schemas.openxmlformats.org/officeDocument/2006/relationships/hyperlink" Target="https://sbi.dk/Assets/Sundere-dagslys-og-kunstlys/sundere-dagslys-og-kunstlys.pdf" TargetMode="External"/><Relationship Id="rId5" Type="http://schemas.openxmlformats.org/officeDocument/2006/relationships/hyperlink" Target="https://rgo.dk/projekt/frisk-luft-og-mindre-kemi-i-bornevaerelser/"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jpeg"/><Relationship Id="rId5"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50"/>
        </a:solidFill>
      </p:bgPr>
    </p:bg>
    <p:spTree>
      <p:nvGrpSpPr>
        <p:cNvPr id="1" name=""/>
        <p:cNvGrpSpPr/>
        <p:nvPr/>
      </p:nvGrpSpPr>
      <p:grpSpPr>
        <a:xfrm>
          <a:off x="0" y="0"/>
          <a:ext cx="0" cy="0"/>
          <a:chOff x="0" y="0"/>
          <a:chExt cx="0" cy="0"/>
        </a:xfrm>
      </p:grpSpPr>
      <p:pic>
        <p:nvPicPr>
          <p:cNvPr id="733" name="Image" descr="Image"/>
          <p:cNvPicPr>
            <a:picLocks noChangeAspect="1"/>
          </p:cNvPicPr>
          <p:nvPr/>
        </p:nvPicPr>
        <p:blipFill>
          <a:blip r:embed="rId3">
            <a:extLst/>
          </a:blip>
          <a:stretch>
            <a:fillRect/>
          </a:stretch>
        </p:blipFill>
        <p:spPr>
          <a:xfrm>
            <a:off x="8433359" y="235080"/>
            <a:ext cx="435241" cy="429480"/>
          </a:xfrm>
          <a:prstGeom prst="rect">
            <a:avLst/>
          </a:prstGeom>
          <a:ln w="12700">
            <a:miter lim="400000"/>
          </a:ln>
        </p:spPr>
      </p:pic>
      <p:sp>
        <p:nvSpPr>
          <p:cNvPr id="734" name="CustomShape 2"/>
          <p:cNvSpPr txBox="1"/>
          <p:nvPr/>
        </p:nvSpPr>
        <p:spPr>
          <a:xfrm>
            <a:off x="1848062" y="2029841"/>
            <a:ext cx="6949441" cy="180803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defRPr spc="-1" sz="2600">
                <a:solidFill>
                  <a:srgbClr val="FFFFFF"/>
                </a:solidFill>
                <a:latin typeface="Rockwell"/>
                <a:ea typeface="Rockwell"/>
                <a:cs typeface="Rockwell"/>
                <a:sym typeface="Rockwell"/>
              </a:defRPr>
            </a:pPr>
            <a:r>
              <a:t>Bæredygtigt Byggeri</a:t>
            </a:r>
          </a:p>
          <a:p>
            <a:pPr>
              <a:defRPr spc="-1" sz="4400">
                <a:solidFill>
                  <a:srgbClr val="FFFFFF"/>
                </a:solidFill>
                <a:latin typeface="Rockwell Bold"/>
                <a:ea typeface="Rockwell Bold"/>
                <a:cs typeface="Rockwell Bold"/>
                <a:sym typeface="Rockwell Bold"/>
              </a:defRPr>
            </a:pPr>
            <a:r>
              <a:t>INDEKLIMA &amp;</a:t>
            </a:r>
            <a:br/>
            <a:r>
              <a:t>DESIGNPROCES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3" name="TextShape 1"/>
          <p:cNvSpPr txBox="1"/>
          <p:nvPr/>
        </p:nvSpPr>
        <p:spPr>
          <a:xfrm>
            <a:off x="294202" y="261378"/>
            <a:ext cx="6550560" cy="669960"/>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lvl1pPr>
              <a:defRPr spc="-100" sz="2800">
                <a:latin typeface="Rockwell Bold"/>
                <a:ea typeface="Rockwell Bold"/>
                <a:cs typeface="Rockwell Bold"/>
                <a:sym typeface="Rockwell Bold"/>
              </a:defRPr>
            </a:lvl1pPr>
          </a:lstStyle>
          <a:p>
            <a:pPr/>
            <a:r>
              <a:t>Solskorsten</a:t>
            </a:r>
          </a:p>
        </p:txBody>
      </p:sp>
      <p:pic>
        <p:nvPicPr>
          <p:cNvPr id="794" name="Image" descr="Image"/>
          <p:cNvPicPr>
            <a:picLocks noChangeAspect="1"/>
          </p:cNvPicPr>
          <p:nvPr/>
        </p:nvPicPr>
        <p:blipFill>
          <a:blip r:embed="rId3">
            <a:extLst/>
          </a:blip>
          <a:stretch>
            <a:fillRect/>
          </a:stretch>
        </p:blipFill>
        <p:spPr>
          <a:xfrm>
            <a:off x="8427239" y="227520"/>
            <a:ext cx="435241" cy="429480"/>
          </a:xfrm>
          <a:prstGeom prst="rect">
            <a:avLst/>
          </a:prstGeom>
          <a:ln w="12700">
            <a:miter lim="400000"/>
          </a:ln>
        </p:spPr>
      </p:pic>
      <p:pic>
        <p:nvPicPr>
          <p:cNvPr id="795" name="Billede 3" descr="Billede 3"/>
          <p:cNvPicPr>
            <a:picLocks noChangeAspect="1"/>
          </p:cNvPicPr>
          <p:nvPr/>
        </p:nvPicPr>
        <p:blipFill>
          <a:blip r:embed="rId4">
            <a:extLst/>
          </a:blip>
          <a:stretch>
            <a:fillRect/>
          </a:stretch>
        </p:blipFill>
        <p:spPr>
          <a:xfrm>
            <a:off x="2996139" y="724316"/>
            <a:ext cx="4543200" cy="409536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9" name="Image" descr="Image"/>
          <p:cNvPicPr>
            <a:picLocks noChangeAspect="1"/>
          </p:cNvPicPr>
          <p:nvPr/>
        </p:nvPicPr>
        <p:blipFill>
          <a:blip r:embed="rId3">
            <a:extLst/>
          </a:blip>
          <a:stretch>
            <a:fillRect/>
          </a:stretch>
        </p:blipFill>
        <p:spPr>
          <a:xfrm>
            <a:off x="8427239" y="227520"/>
            <a:ext cx="434881" cy="429120"/>
          </a:xfrm>
          <a:prstGeom prst="rect">
            <a:avLst/>
          </a:prstGeom>
          <a:ln w="12700">
            <a:miter lim="400000"/>
          </a:ln>
        </p:spPr>
      </p:pic>
      <p:sp>
        <p:nvSpPr>
          <p:cNvPr id="800" name="CustomShape 2"/>
          <p:cNvSpPr txBox="1"/>
          <p:nvPr/>
        </p:nvSpPr>
        <p:spPr>
          <a:xfrm>
            <a:off x="2443320" y="2417759"/>
            <a:ext cx="151972" cy="287385"/>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pc="-1" sz="1400"/>
            </a:lvl1pPr>
          </a:lstStyle>
          <a:p>
            <a:pPr/>
            <a:r>
              <a:t> </a:t>
            </a:r>
          </a:p>
        </p:txBody>
      </p:sp>
      <p:pic>
        <p:nvPicPr>
          <p:cNvPr id="801" name="Screenshot 2021-02-08 at 17.22.15.png" descr="Screenshot 2021-02-08 at 17.22.15.png">
            <a:hlinkClick r:id="rId4" invalidUrl="" action="" tgtFrame="" tooltip="" history="1" highlightClick="0" endSnd="0"/>
          </p:cNvPr>
          <p:cNvPicPr>
            <a:picLocks noChangeAspect="1"/>
          </p:cNvPicPr>
          <p:nvPr/>
        </p:nvPicPr>
        <p:blipFill>
          <a:blip r:embed="rId5">
            <a:extLst/>
          </a:blip>
          <a:stretch>
            <a:fillRect/>
          </a:stretch>
        </p:blipFill>
        <p:spPr>
          <a:xfrm>
            <a:off x="132093" y="1767442"/>
            <a:ext cx="2858774" cy="1608616"/>
          </a:xfrm>
          <a:prstGeom prst="rect">
            <a:avLst/>
          </a:prstGeom>
          <a:ln w="12700">
            <a:miter lim="400000"/>
          </a:ln>
        </p:spPr>
      </p:pic>
      <p:pic>
        <p:nvPicPr>
          <p:cNvPr id="802" name="Screenshot 2021-02-08 at 17.22.34.png" descr="Screenshot 2021-02-08 at 17.22.34.png">
            <a:hlinkClick r:id="rId6" invalidUrl="" action="" tgtFrame="" tooltip="" history="1" highlightClick="0" endSnd="0"/>
          </p:cNvPr>
          <p:cNvPicPr>
            <a:picLocks noChangeAspect="1"/>
          </p:cNvPicPr>
          <p:nvPr/>
        </p:nvPicPr>
        <p:blipFill>
          <a:blip r:embed="rId7">
            <a:extLst/>
          </a:blip>
          <a:stretch>
            <a:fillRect/>
          </a:stretch>
        </p:blipFill>
        <p:spPr>
          <a:xfrm>
            <a:off x="3142613" y="1767442"/>
            <a:ext cx="2858774" cy="1608616"/>
          </a:xfrm>
          <a:prstGeom prst="rect">
            <a:avLst/>
          </a:prstGeom>
          <a:ln w="12700">
            <a:miter lim="400000"/>
          </a:ln>
        </p:spPr>
      </p:pic>
      <p:pic>
        <p:nvPicPr>
          <p:cNvPr id="803" name="Screenshot 2021-02-08 at 17.23.12.png" descr="Screenshot 2021-02-08 at 17.23.12.png">
            <a:hlinkClick r:id="rId8" invalidUrl="" action="" tgtFrame="" tooltip="" history="1" highlightClick="0" endSnd="0"/>
          </p:cNvPr>
          <p:cNvPicPr>
            <a:picLocks noChangeAspect="1"/>
          </p:cNvPicPr>
          <p:nvPr/>
        </p:nvPicPr>
        <p:blipFill>
          <a:blip r:embed="rId9">
            <a:extLst/>
          </a:blip>
          <a:stretch>
            <a:fillRect/>
          </a:stretch>
        </p:blipFill>
        <p:spPr>
          <a:xfrm>
            <a:off x="6153133" y="1767442"/>
            <a:ext cx="2861080" cy="160861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7" name="CustomShape 1"/>
          <p:cNvSpPr txBox="1"/>
          <p:nvPr/>
        </p:nvSpPr>
        <p:spPr>
          <a:xfrm>
            <a:off x="604800" y="1128600"/>
            <a:ext cx="2685240" cy="51020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600">
                <a:solidFill>
                  <a:srgbClr val="FFFFFF"/>
                </a:solidFill>
                <a:latin typeface="游ゴシック体 ボールド"/>
                <a:ea typeface="游ゴシック体 ボールド"/>
                <a:cs typeface="游ゴシック体 ボールド"/>
                <a:sym typeface="游ゴシック体 ボールド"/>
              </a:defRPr>
            </a:lvl1pPr>
          </a:lstStyle>
          <a:p>
            <a:pPr/>
            <a:r>
              <a:t>5-fingerreglen </a:t>
            </a:r>
          </a:p>
        </p:txBody>
      </p:sp>
      <p:sp>
        <p:nvSpPr>
          <p:cNvPr id="808" name="CustomShape 2"/>
          <p:cNvSpPr txBox="1"/>
          <p:nvPr/>
        </p:nvSpPr>
        <p:spPr>
          <a:xfrm>
            <a:off x="516925" y="956401"/>
            <a:ext cx="3349783" cy="380198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marL="612775" indent="-457200">
              <a:buSzPct val="100000"/>
              <a:buAutoNum type="arabicPeriod" startAt="1"/>
              <a:defRPr spc="-1" sz="2400">
                <a:solidFill>
                  <a:srgbClr val="004CBF"/>
                </a:solidFill>
                <a:latin typeface="Rockwell Bold"/>
                <a:ea typeface="Rockwell Bold"/>
                <a:cs typeface="Rockwell Bold"/>
                <a:sym typeface="Rockwell Bold"/>
              </a:defRPr>
            </a:pPr>
            <a:r>
              <a:t>PRODUKTION</a:t>
            </a:r>
          </a:p>
          <a:p>
            <a:pPr marL="612775" indent="-457200">
              <a:buSzPct val="100000"/>
              <a:buAutoNum type="arabicPeriod" startAt="1"/>
              <a:defRPr spc="-1" sz="2400">
                <a:solidFill>
                  <a:srgbClr val="004CBF"/>
                </a:solidFill>
                <a:latin typeface="Rockwell"/>
                <a:ea typeface="Rockwell"/>
                <a:cs typeface="Rockwell"/>
                <a:sym typeface="Rockwell"/>
              </a:defRPr>
            </a:pPr>
          </a:p>
          <a:p>
            <a:pPr marL="612775" indent="-457200">
              <a:buSzPct val="100000"/>
              <a:buAutoNum type="arabicPeriod" startAt="2"/>
              <a:defRPr spc="-1" sz="2400">
                <a:solidFill>
                  <a:srgbClr val="004CBF"/>
                </a:solidFill>
                <a:latin typeface="Rockwell Bold"/>
                <a:ea typeface="Rockwell Bold"/>
                <a:cs typeface="Rockwell Bold"/>
                <a:sym typeface="Rockwell Bold"/>
              </a:defRPr>
            </a:pPr>
            <a:r>
              <a:t>LEVETID</a:t>
            </a:r>
          </a:p>
          <a:p>
            <a:pPr marL="612775" indent="-457200">
              <a:buSzPct val="100000"/>
              <a:buAutoNum type="arabicPeriod" startAt="2"/>
              <a:defRPr spc="-1" sz="2400">
                <a:solidFill>
                  <a:srgbClr val="004CBF"/>
                </a:solidFill>
                <a:latin typeface="Rockwell"/>
                <a:ea typeface="Rockwell"/>
                <a:cs typeface="Rockwell"/>
                <a:sym typeface="Rockwell"/>
              </a:defRPr>
            </a:pPr>
          </a:p>
          <a:p>
            <a:pPr marL="612775" indent="-457200">
              <a:buSzPct val="100000"/>
              <a:buAutoNum type="arabicPeriod" startAt="3"/>
              <a:defRPr spc="-1" sz="2400">
                <a:solidFill>
                  <a:srgbClr val="004CBF"/>
                </a:solidFill>
                <a:latin typeface="Rockwell Bold"/>
                <a:ea typeface="Rockwell Bold"/>
                <a:cs typeface="Rockwell Bold"/>
                <a:sym typeface="Rockwell Bold"/>
              </a:defRPr>
            </a:pPr>
            <a:r>
              <a:t>GENBRUG</a:t>
            </a:r>
          </a:p>
          <a:p>
            <a:pPr marL="612775" indent="-457200">
              <a:buSzPct val="100000"/>
              <a:buAutoNum type="arabicPeriod" startAt="3"/>
              <a:defRPr spc="-1" sz="2400">
                <a:solidFill>
                  <a:srgbClr val="004CBF"/>
                </a:solidFill>
                <a:latin typeface="Rockwell"/>
                <a:ea typeface="Rockwell"/>
                <a:cs typeface="Rockwell"/>
                <a:sym typeface="Rockwell"/>
              </a:defRPr>
            </a:pPr>
          </a:p>
          <a:p>
            <a:pPr marL="612775" indent="-457200">
              <a:buSzPct val="100000"/>
              <a:buAutoNum type="arabicPeriod" startAt="4"/>
              <a:defRPr spc="-1" sz="2400">
                <a:solidFill>
                  <a:srgbClr val="004CBF"/>
                </a:solidFill>
                <a:latin typeface="Rockwell Bold"/>
                <a:ea typeface="Rockwell Bold"/>
                <a:cs typeface="Rockwell Bold"/>
                <a:sym typeface="Rockwell Bold"/>
              </a:defRPr>
            </a:pPr>
            <a:r>
              <a:t>INDEKLIMA</a:t>
            </a:r>
          </a:p>
          <a:p>
            <a:pPr marL="612775" indent="-457200">
              <a:buSzPct val="100000"/>
              <a:buAutoNum type="arabicPeriod" startAt="4"/>
              <a:defRPr spc="-1" sz="2400">
                <a:solidFill>
                  <a:srgbClr val="004CBF"/>
                </a:solidFill>
                <a:latin typeface="Rockwell"/>
                <a:ea typeface="Rockwell"/>
                <a:cs typeface="Rockwell"/>
                <a:sym typeface="Rockwell"/>
              </a:defRPr>
            </a:pPr>
          </a:p>
          <a:p>
            <a:pPr marL="612775" indent="-457200">
              <a:buSzPct val="100000"/>
              <a:buAutoNum type="arabicPeriod" startAt="5"/>
              <a:defRPr spc="-1" sz="2400">
                <a:solidFill>
                  <a:srgbClr val="004CBF"/>
                </a:solidFill>
                <a:latin typeface="Rockwell Bold"/>
                <a:ea typeface="Rockwell Bold"/>
                <a:cs typeface="Rockwell Bold"/>
                <a:sym typeface="Rockwell Bold"/>
              </a:defRPr>
            </a:pPr>
            <a:r>
              <a:t>DESIGN</a:t>
            </a:r>
          </a:p>
        </p:txBody>
      </p:sp>
      <p:pic>
        <p:nvPicPr>
          <p:cNvPr id="809" name="Picture 7" descr="Picture 7"/>
          <p:cNvPicPr>
            <a:picLocks noChangeAspect="1"/>
          </p:cNvPicPr>
          <p:nvPr/>
        </p:nvPicPr>
        <p:blipFill>
          <a:blip r:embed="rId3">
            <a:extLst/>
          </a:blip>
          <a:stretch>
            <a:fillRect/>
          </a:stretch>
        </p:blipFill>
        <p:spPr>
          <a:xfrm>
            <a:off x="4310269" y="368976"/>
            <a:ext cx="3993874" cy="4186059"/>
          </a:xfrm>
          <a:prstGeom prst="rect">
            <a:avLst/>
          </a:prstGeom>
          <a:ln w="12700">
            <a:miter lim="400000"/>
          </a:ln>
        </p:spPr>
      </p:pic>
      <p:pic>
        <p:nvPicPr>
          <p:cNvPr id="810" name="Image" descr="Image"/>
          <p:cNvPicPr>
            <a:picLocks noChangeAspect="1"/>
          </p:cNvPicPr>
          <p:nvPr/>
        </p:nvPicPr>
        <p:blipFill>
          <a:blip r:embed="rId4">
            <a:extLst/>
          </a:blip>
          <a:stretch>
            <a:fillRect/>
          </a:stretch>
        </p:blipFill>
        <p:spPr>
          <a:xfrm>
            <a:off x="8427239" y="227520"/>
            <a:ext cx="435241" cy="42948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4" name="CustomShape 3"/>
          <p:cNvSpPr txBox="1"/>
          <p:nvPr/>
        </p:nvSpPr>
        <p:spPr>
          <a:xfrm>
            <a:off x="3688508" y="328464"/>
            <a:ext cx="3977648" cy="485451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lnSpc>
                <a:spcPct val="90000"/>
              </a:lnSpc>
              <a:defRPr spc="-1" sz="2000">
                <a:solidFill>
                  <a:srgbClr val="00B050"/>
                </a:solidFill>
                <a:latin typeface="Rockwell Bold"/>
                <a:ea typeface="Rockwell Bold"/>
                <a:cs typeface="Rockwell Bold"/>
                <a:sym typeface="Rockwell Bold"/>
              </a:defRPr>
            </a:pPr>
            <a:r>
              <a:t>Hvad har vi lært?</a:t>
            </a:r>
          </a:p>
          <a:p>
            <a:pPr>
              <a:lnSpc>
                <a:spcPct val="103000"/>
              </a:lnSpc>
              <a:defRPr spc="-1" sz="1400">
                <a:latin typeface="Rockwell"/>
                <a:ea typeface="Rockwell"/>
                <a:cs typeface="Rockwell"/>
                <a:sym typeface="Rockwell"/>
              </a:defRPr>
            </a:pPr>
          </a:p>
          <a:p>
            <a:pPr marL="342900" indent="-342265">
              <a:lnSpc>
                <a:spcPct val="103000"/>
              </a:lnSpc>
              <a:buClr>
                <a:srgbClr val="000000"/>
              </a:buClr>
              <a:buSzPct val="100000"/>
              <a:buFont typeface="Helvetica"/>
              <a:buChar char="-"/>
              <a:defRPr spc="-1" sz="1500">
                <a:latin typeface="Rockwell"/>
                <a:ea typeface="Rockwell"/>
                <a:cs typeface="Rockwell"/>
                <a:sym typeface="Rockwell"/>
              </a:defRPr>
            </a:pPr>
            <a:r>
              <a:t>Indeklimaet er vigtigt for sundhed og velvære.</a:t>
            </a:r>
          </a:p>
          <a:p>
            <a:pPr>
              <a:lnSpc>
                <a:spcPct val="103000"/>
              </a:lnSpc>
              <a:defRPr spc="-1" sz="1500">
                <a:latin typeface="Rockwell"/>
                <a:ea typeface="Rockwell"/>
                <a:cs typeface="Rockwell"/>
                <a:sym typeface="Rockwell"/>
              </a:defRPr>
            </a:pPr>
          </a:p>
          <a:p>
            <a:pPr marL="342900" indent="-342265">
              <a:lnSpc>
                <a:spcPct val="103000"/>
              </a:lnSpc>
              <a:buClr>
                <a:srgbClr val="000000"/>
              </a:buClr>
              <a:buSzPct val="100000"/>
              <a:buFont typeface="Helvetica"/>
              <a:buChar char="-"/>
              <a:defRPr spc="-1" sz="1500">
                <a:latin typeface="Rockwell"/>
                <a:ea typeface="Rockwell"/>
                <a:cs typeface="Rockwell"/>
                <a:sym typeface="Rockwell"/>
              </a:defRPr>
            </a:pPr>
            <a:r>
              <a:t>Mange faktorer spiller ind på indeklimaet: luftfugtighed, ilt/CO2 balance, uønsket kemi, radon, skimmelsvamp, træk, støj, støv, lysforhold og varmefordeling mv</a:t>
            </a:r>
          </a:p>
          <a:p>
            <a:pPr>
              <a:lnSpc>
                <a:spcPct val="103000"/>
              </a:lnSpc>
              <a:defRPr spc="-1" sz="1500">
                <a:latin typeface="Rockwell"/>
                <a:ea typeface="Rockwell"/>
                <a:cs typeface="Rockwell"/>
                <a:sym typeface="Rockwell"/>
              </a:defRPr>
            </a:pPr>
          </a:p>
          <a:p>
            <a:pPr marL="342900" indent="-342265">
              <a:lnSpc>
                <a:spcPct val="103000"/>
              </a:lnSpc>
              <a:buClr>
                <a:srgbClr val="000000"/>
              </a:buClr>
              <a:buSzPct val="100000"/>
              <a:buFont typeface="Helvetica"/>
              <a:buChar char="-"/>
              <a:defRPr spc="-1" sz="1500">
                <a:latin typeface="Rockwell"/>
                <a:ea typeface="Rockwell"/>
                <a:cs typeface="Rockwell"/>
                <a:sym typeface="Rockwell"/>
              </a:defRPr>
            </a:pPr>
            <a:r>
              <a:t>Godt design, klog ventilation, og fornuftig adfærd er vigtigt for indeklimaet.</a:t>
            </a:r>
          </a:p>
          <a:p>
            <a:pPr>
              <a:lnSpc>
                <a:spcPct val="103000"/>
              </a:lnSpc>
              <a:defRPr spc="-1" sz="1500">
                <a:latin typeface="Rockwell"/>
                <a:ea typeface="Rockwell"/>
                <a:cs typeface="Rockwell"/>
                <a:sym typeface="Rockwell"/>
              </a:defRPr>
            </a:pPr>
          </a:p>
          <a:p>
            <a:pPr marL="342900" indent="-342265">
              <a:lnSpc>
                <a:spcPct val="103000"/>
              </a:lnSpc>
              <a:buClr>
                <a:srgbClr val="000000"/>
              </a:buClr>
              <a:buSzPct val="100000"/>
              <a:buFont typeface="Helvetica"/>
              <a:buChar char="-"/>
              <a:defRPr spc="-1" sz="1500">
                <a:latin typeface="Rockwell"/>
                <a:ea typeface="Rockwell"/>
                <a:cs typeface="Rockwell"/>
                <a:sym typeface="Rockwell"/>
              </a:defRPr>
            </a:pPr>
            <a:r>
              <a:t>Diffusionsåbne konstruktioner kan bidrage til at håndtere fugt i bygningen og skabe en passende luftfugtighed</a:t>
            </a:r>
          </a:p>
        </p:txBody>
      </p:sp>
      <p:pic>
        <p:nvPicPr>
          <p:cNvPr id="815"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pic>
        <p:nvPicPr>
          <p:cNvPr id="816" name="Picture 1" descr="Picture 1"/>
          <p:cNvPicPr>
            <a:picLocks noChangeAspect="1"/>
          </p:cNvPicPr>
          <p:nvPr/>
        </p:nvPicPr>
        <p:blipFill>
          <a:blip r:embed="rId4">
            <a:extLst/>
          </a:blip>
          <a:srcRect l="24820" t="0" r="29114" b="0"/>
          <a:stretch>
            <a:fillRect/>
          </a:stretch>
        </p:blipFill>
        <p:spPr>
          <a:xfrm>
            <a:off x="-272881" y="-51121"/>
            <a:ext cx="3589201" cy="519444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4"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0" name="CustomShape 3"/>
          <p:cNvSpPr txBox="1"/>
          <p:nvPr/>
        </p:nvSpPr>
        <p:spPr>
          <a:xfrm>
            <a:off x="3749583" y="328465"/>
            <a:ext cx="4359409" cy="456888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81000"/>
              </a:lnSpc>
              <a:defRPr spc="-100" sz="2400">
                <a:solidFill>
                  <a:srgbClr val="00B050"/>
                </a:solidFill>
                <a:latin typeface="Rockwell Bold"/>
                <a:ea typeface="Rockwell Bold"/>
                <a:cs typeface="Rockwell Bold"/>
                <a:sym typeface="Rockwell Bold"/>
              </a:defRPr>
            </a:pPr>
            <a:r>
              <a:t>Bonusopgaver</a:t>
            </a:r>
            <a:endParaRPr spc="-1"/>
          </a:p>
          <a:p>
            <a:pPr>
              <a:lnSpc>
                <a:spcPct val="92700"/>
              </a:lnSpc>
              <a:defRPr spc="-1" sz="1500">
                <a:latin typeface="Rockwell"/>
                <a:ea typeface="Rockwell"/>
                <a:cs typeface="Rockwell"/>
                <a:sym typeface="Rockwell"/>
              </a:defRPr>
            </a:pPr>
          </a:p>
          <a:p>
            <a:pPr marL="342900" indent="-342265">
              <a:lnSpc>
                <a:spcPct val="92700"/>
              </a:lnSpc>
              <a:buClr>
                <a:srgbClr val="000000"/>
              </a:buClr>
              <a:buSzPct val="100000"/>
              <a:buFont typeface="Arial"/>
              <a:buChar char="•"/>
              <a:defRPr spc="-100" sz="1500">
                <a:latin typeface="Rockwell"/>
                <a:ea typeface="Rockwell"/>
                <a:cs typeface="Rockwell"/>
                <a:sym typeface="Rockwell"/>
              </a:defRPr>
            </a:pPr>
            <a:r>
              <a:t>Læs: </a:t>
            </a:r>
            <a:r>
              <a:rPr u="sng">
                <a:solidFill>
                  <a:srgbClr val="0000FF"/>
                </a:solidFill>
                <a:uFill>
                  <a:solidFill>
                    <a:srgbClr val="0000FF"/>
                  </a:solidFill>
                </a:uFill>
                <a:hlinkClick r:id="rId3" invalidUrl="" action="" tgtFrame="" tooltip="" history="1" highlightClick="0" endSnd="0"/>
              </a:rPr>
              <a:t>Maling skyld i voldsom allergistigning</a:t>
            </a:r>
            <a:r>
              <a:t> (astma-allergi.dk)</a:t>
            </a:r>
            <a:br/>
            <a:endParaRPr spc="-1"/>
          </a:p>
          <a:p>
            <a:pPr marL="342900" indent="-342265">
              <a:lnSpc>
                <a:spcPct val="92700"/>
              </a:lnSpc>
              <a:buClr>
                <a:srgbClr val="000000"/>
              </a:buClr>
              <a:buSzPct val="100000"/>
              <a:buFont typeface="Arial"/>
              <a:buChar char="•"/>
              <a:defRPr spc="-100" sz="1500">
                <a:latin typeface="Rockwell"/>
                <a:ea typeface="Rockwell"/>
                <a:cs typeface="Rockwell"/>
                <a:sym typeface="Rockwell"/>
              </a:defRPr>
            </a:pPr>
            <a:r>
              <a:t>Undersøg om du kan finde maling med fuld varedeklaration, og om nogen af dem er uden MI.</a:t>
            </a:r>
            <a:br/>
            <a:endParaRPr spc="-1"/>
          </a:p>
          <a:p>
            <a:pPr marL="342900" indent="-342265">
              <a:lnSpc>
                <a:spcPct val="92700"/>
              </a:lnSpc>
              <a:buClr>
                <a:srgbClr val="000000"/>
              </a:buClr>
              <a:buSzPct val="100000"/>
              <a:buFont typeface="Arial"/>
              <a:buChar char="•"/>
              <a:defRPr spc="-100" sz="1500">
                <a:latin typeface="Rockwell"/>
                <a:ea typeface="Rockwell"/>
                <a:cs typeface="Rockwell"/>
                <a:sym typeface="Rockwell"/>
              </a:defRPr>
            </a:pPr>
            <a:r>
              <a:t>Find andre eksempler på byggematerialer med afgasning.</a:t>
            </a:r>
            <a:br/>
            <a:endParaRPr spc="-1"/>
          </a:p>
          <a:p>
            <a:pPr marL="342900" indent="-342265">
              <a:lnSpc>
                <a:spcPct val="92700"/>
              </a:lnSpc>
              <a:buClr>
                <a:srgbClr val="000000"/>
              </a:buClr>
              <a:buSzPct val="100000"/>
              <a:buFont typeface="Arial"/>
              <a:buChar char="•"/>
              <a:defRPr spc="-100" sz="1500">
                <a:latin typeface="Rockwell"/>
                <a:ea typeface="Rockwell"/>
                <a:cs typeface="Rockwell"/>
                <a:sym typeface="Rockwell"/>
              </a:defRPr>
            </a:pPr>
            <a:r>
              <a:t>Undersøg om der er certificeringer for bæredygtigt byggeri, der tager hensyn til afgasning. </a:t>
            </a:r>
            <a:br/>
            <a:endParaRPr spc="-1"/>
          </a:p>
          <a:p>
            <a:pPr marL="342900" indent="-342265">
              <a:lnSpc>
                <a:spcPct val="92700"/>
              </a:lnSpc>
              <a:buClr>
                <a:srgbClr val="000000"/>
              </a:buClr>
              <a:buSzPct val="100000"/>
              <a:buFont typeface="Arial"/>
              <a:buChar char="•"/>
              <a:defRPr spc="-100" sz="1500">
                <a:latin typeface="Rockwell"/>
                <a:ea typeface="Rockwell"/>
                <a:cs typeface="Rockwell"/>
                <a:sym typeface="Rockwell"/>
              </a:defRPr>
            </a:pPr>
            <a:r>
              <a:t>Skriv en artikel om et selvvalgt emne fx ventilation, skimmelsvamp i bygninger… Find kilder på nettet (vurder troværdigheden)</a:t>
            </a:r>
            <a:endParaRPr spc="-1"/>
          </a:p>
        </p:txBody>
      </p:sp>
      <p:pic>
        <p:nvPicPr>
          <p:cNvPr id="821" name="Image" descr="Image"/>
          <p:cNvPicPr>
            <a:picLocks noChangeAspect="1"/>
          </p:cNvPicPr>
          <p:nvPr/>
        </p:nvPicPr>
        <p:blipFill>
          <a:blip r:embed="rId4">
            <a:extLst/>
          </a:blip>
          <a:stretch>
            <a:fillRect/>
          </a:stretch>
        </p:blipFill>
        <p:spPr>
          <a:xfrm>
            <a:off x="8427239" y="227520"/>
            <a:ext cx="433441" cy="427681"/>
          </a:xfrm>
          <a:prstGeom prst="rect">
            <a:avLst/>
          </a:prstGeom>
          <a:ln w="12700">
            <a:miter lim="400000"/>
          </a:ln>
        </p:spPr>
      </p:pic>
      <p:pic>
        <p:nvPicPr>
          <p:cNvPr id="822" name="Picture 1" descr="Picture 1"/>
          <p:cNvPicPr>
            <a:picLocks noChangeAspect="1"/>
          </p:cNvPicPr>
          <p:nvPr/>
        </p:nvPicPr>
        <p:blipFill>
          <a:blip r:embed="rId5">
            <a:extLst/>
          </a:blip>
          <a:srcRect l="0" t="2765" r="0" b="1815"/>
          <a:stretch>
            <a:fillRect/>
          </a:stretch>
        </p:blipFill>
        <p:spPr>
          <a:xfrm>
            <a:off x="-272881" y="0"/>
            <a:ext cx="3589201" cy="514332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6" name="CustomShape 1"/>
          <p:cNvSpPr txBox="1"/>
          <p:nvPr/>
        </p:nvSpPr>
        <p:spPr>
          <a:xfrm>
            <a:off x="469674" y="446602"/>
            <a:ext cx="6101280" cy="48728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400">
                <a:latin typeface="Rockwell Bold"/>
                <a:ea typeface="Rockwell Bold"/>
                <a:cs typeface="Rockwell Bold"/>
                <a:sym typeface="Rockwell Bold"/>
              </a:defRPr>
            </a:lvl1pPr>
          </a:lstStyle>
          <a:p>
            <a:pPr/>
            <a:r>
              <a:t>Kilder:</a:t>
            </a:r>
          </a:p>
        </p:txBody>
      </p:sp>
      <p:pic>
        <p:nvPicPr>
          <p:cNvPr id="827" name="Image" descr="Image"/>
          <p:cNvPicPr>
            <a:picLocks noChangeAspect="1"/>
          </p:cNvPicPr>
          <p:nvPr/>
        </p:nvPicPr>
        <p:blipFill>
          <a:blip r:embed="rId2">
            <a:extLst/>
          </a:blip>
          <a:stretch>
            <a:fillRect/>
          </a:stretch>
        </p:blipFill>
        <p:spPr>
          <a:xfrm>
            <a:off x="8427239" y="227520"/>
            <a:ext cx="434881" cy="429120"/>
          </a:xfrm>
          <a:prstGeom prst="rect">
            <a:avLst/>
          </a:prstGeom>
          <a:ln w="12700">
            <a:miter lim="400000"/>
          </a:ln>
        </p:spPr>
      </p:pic>
      <p:sp>
        <p:nvSpPr>
          <p:cNvPr id="828" name="CustomShape 2"/>
          <p:cNvSpPr txBox="1"/>
          <p:nvPr/>
        </p:nvSpPr>
        <p:spPr>
          <a:xfrm>
            <a:off x="2443320" y="2417759"/>
            <a:ext cx="151972" cy="287385"/>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pc="-1" sz="1400"/>
            </a:lvl1pPr>
          </a:lstStyle>
          <a:p>
            <a:pPr/>
            <a:r>
              <a:t> </a:t>
            </a:r>
          </a:p>
        </p:txBody>
      </p:sp>
      <p:sp>
        <p:nvSpPr>
          <p:cNvPr id="829" name="CustomShape 3"/>
          <p:cNvSpPr txBox="1"/>
          <p:nvPr/>
        </p:nvSpPr>
        <p:spPr>
          <a:xfrm>
            <a:off x="1029239" y="1081908"/>
            <a:ext cx="7085522" cy="4235236"/>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latin typeface="Rockwell"/>
                <a:ea typeface="Rockwell"/>
                <a:cs typeface="Rockwell"/>
                <a:sym typeface="Rockwell"/>
              </a:defRPr>
            </a:pPr>
            <a:r>
              <a:t>Det Åndbare Hus, Teknisk rapport: </a:t>
            </a:r>
            <a:r>
              <a:rPr u="sng">
                <a:solidFill>
                  <a:srgbClr val="0000FF"/>
                </a:solidFill>
                <a:uFill>
                  <a:solidFill>
                    <a:srgbClr val="0000FF"/>
                  </a:solidFill>
                </a:uFill>
                <a:hlinkClick r:id="rId3" invalidUrl="" action="" tgtFrame="" tooltip="" history="1" highlightClick="0" endSnd="0"/>
              </a:rPr>
              <a:t>https://egenvinding.dk/sites/default/files/Teknisk%20rapport%20D%C3%85H%20september%202019%20final.pdf</a:t>
            </a:r>
            <a:r>
              <a:t> </a:t>
            </a:r>
          </a:p>
          <a:p>
            <a:pPr>
              <a:defRPr spc="-1">
                <a:latin typeface="Rockwell"/>
                <a:ea typeface="Rockwell"/>
                <a:cs typeface="Rockwell"/>
                <a:sym typeface="Rockwell"/>
              </a:defRPr>
            </a:pPr>
          </a:p>
          <a:p>
            <a:pPr>
              <a:defRPr spc="-1">
                <a:latin typeface="Rockwell"/>
                <a:ea typeface="Rockwell"/>
                <a:cs typeface="Rockwell"/>
                <a:sym typeface="Rockwell"/>
              </a:defRPr>
            </a:pPr>
            <a:r>
              <a:t>SBI:  Sundere dagslys og kunstlys (</a:t>
            </a:r>
            <a:r>
              <a:rPr u="sng">
                <a:solidFill>
                  <a:srgbClr val="0000FF"/>
                </a:solidFill>
                <a:uFill>
                  <a:solidFill>
                    <a:srgbClr val="0000FF"/>
                  </a:solidFill>
                </a:uFill>
                <a:hlinkClick r:id="rId4" invalidUrl="" action="" tgtFrame="" tooltip="" history="1" highlightClick="0" endSnd="0"/>
              </a:rPr>
              <a:t>https://sbi.dk/Assets/Sundere-dagslys-og-kunstlys/sundere-dagslys-og-kunstlys.pdf</a:t>
            </a:r>
            <a:r>
              <a:t>)</a:t>
            </a:r>
          </a:p>
          <a:p>
            <a:pPr>
              <a:defRPr spc="-1">
                <a:latin typeface="Rockwell"/>
                <a:ea typeface="Rockwell"/>
                <a:cs typeface="Rockwell"/>
                <a:sym typeface="Rockwell"/>
              </a:defRPr>
            </a:pPr>
          </a:p>
          <a:p>
            <a:pPr>
              <a:defRPr spc="-1">
                <a:latin typeface="Rockwell"/>
                <a:ea typeface="Rockwell"/>
                <a:cs typeface="Rockwell"/>
                <a:sym typeface="Rockwell"/>
              </a:defRPr>
            </a:pPr>
            <a:r>
              <a:t>Rådet for Grøn Omstilling: Frisk luf og mindre kemi i børneværelser:</a:t>
            </a:r>
          </a:p>
          <a:p>
            <a:pPr>
              <a:defRPr spc="-1">
                <a:solidFill>
                  <a:srgbClr val="0000FF"/>
                </a:solidFill>
                <a:latin typeface="Rockwell"/>
                <a:ea typeface="Rockwell"/>
                <a:cs typeface="Rockwell"/>
                <a:sym typeface="Rockwell"/>
              </a:defRPr>
            </a:pPr>
            <a:r>
              <a:rPr u="sng">
                <a:uFill>
                  <a:solidFill>
                    <a:srgbClr val="0000FF"/>
                  </a:solidFill>
                </a:uFill>
                <a:hlinkClick r:id="rId5" invalidUrl="" action="" tgtFrame="" tooltip="" history="1" highlightClick="0" endSnd="0"/>
              </a:rPr>
              <a:t>https://rgo.dk/projekt/frisk-luft-og-mindre-kemi-i-bornevaerelser/</a:t>
            </a:r>
            <a:r>
              <a:rPr>
                <a:solidFill>
                  <a:srgbClr val="000000"/>
                </a:solidFill>
              </a:rPr>
              <a:t> </a:t>
            </a:r>
          </a:p>
          <a:p>
            <a:pPr>
              <a:defRPr spc="-1">
                <a:latin typeface="Rockwell"/>
                <a:ea typeface="Rockwell"/>
                <a:cs typeface="Rockwell"/>
                <a:sym typeface="Rockwel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8" name="Line 1"/>
          <p:cNvSpPr/>
          <p:nvPr/>
        </p:nvSpPr>
        <p:spPr>
          <a:xfrm>
            <a:off x="7167240" y="2571479"/>
            <a:ext cx="4253041" cy="362"/>
          </a:xfrm>
          <a:prstGeom prst="line">
            <a:avLst/>
          </a:prstGeom>
          <a:ln w="19080">
            <a:solidFill>
              <a:srgbClr val="68C353"/>
            </a:solidFill>
          </a:ln>
        </p:spPr>
        <p:txBody>
          <a:bodyPr lIns="45719" rIns="45719"/>
          <a:lstStyle/>
          <a:p>
            <a:pPr/>
          </a:p>
        </p:txBody>
      </p:sp>
      <p:sp>
        <p:nvSpPr>
          <p:cNvPr id="739" name="CustomShape 2"/>
          <p:cNvSpPr/>
          <p:nvPr/>
        </p:nvSpPr>
        <p:spPr>
          <a:xfrm rot="16200000">
            <a:off x="7104239" y="2530799"/>
            <a:ext cx="94682" cy="82081"/>
          </a:xfrm>
          <a:prstGeom prst="triangle">
            <a:avLst/>
          </a:prstGeom>
          <a:solidFill>
            <a:srgbClr val="68C353"/>
          </a:solidFill>
          <a:ln w="12700">
            <a:miter lim="400000"/>
          </a:ln>
        </p:spPr>
        <p:txBody>
          <a:bodyPr lIns="45719" rIns="45719"/>
          <a:lstStyle/>
          <a:p>
            <a:pPr/>
          </a:p>
        </p:txBody>
      </p:sp>
      <p:sp>
        <p:nvSpPr>
          <p:cNvPr id="740" name="TextShape 3"/>
          <p:cNvSpPr txBox="1"/>
          <p:nvPr/>
        </p:nvSpPr>
        <p:spPr>
          <a:xfrm>
            <a:off x="3788280" y="563759"/>
            <a:ext cx="2892961" cy="4271042"/>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defTabSz="868680">
              <a:lnSpc>
                <a:spcPct val="90000"/>
              </a:lnSpc>
              <a:defRPr spc="-95" sz="1900">
                <a:solidFill>
                  <a:srgbClr val="68C353"/>
                </a:solidFill>
                <a:latin typeface="Rockwell Bold"/>
                <a:ea typeface="Rockwell Bold"/>
                <a:cs typeface="Rockwell Bold"/>
                <a:sym typeface="Rockwell Bold"/>
              </a:defRPr>
            </a:pPr>
            <a:r>
              <a:t>Godt indeklima</a:t>
            </a:r>
            <a:endParaRPr spc="0" sz="2090"/>
          </a:p>
          <a:p>
            <a:pPr defTabSz="868680">
              <a:lnSpc>
                <a:spcPct val="103000"/>
              </a:lnSpc>
              <a:defRPr spc="0" sz="2090">
                <a:latin typeface="Rockwell"/>
                <a:ea typeface="Rockwell"/>
                <a:cs typeface="Rockwell"/>
                <a:sym typeface="Rockwell"/>
              </a:defRPr>
            </a:pPr>
          </a:p>
          <a:p>
            <a:pPr marL="162274" indent="-162274" defTabSz="868680">
              <a:lnSpc>
                <a:spcPct val="103000"/>
              </a:lnSpc>
              <a:buClr>
                <a:srgbClr val="000000"/>
              </a:buClr>
              <a:buSzPct val="100000"/>
              <a:buFont typeface="Arial"/>
              <a:buChar char="•"/>
              <a:defRPr spc="-95" sz="1520">
                <a:latin typeface="Rockwell"/>
                <a:ea typeface="Rockwell"/>
                <a:cs typeface="Rockwell"/>
                <a:sym typeface="Rockwell"/>
              </a:defRPr>
            </a:pPr>
            <a:r>
              <a:t>Passende luftfugtighed</a:t>
            </a:r>
            <a:endParaRPr spc="0"/>
          </a:p>
          <a:p>
            <a:pPr defTabSz="868680">
              <a:lnSpc>
                <a:spcPct val="103000"/>
              </a:lnSpc>
              <a:defRPr spc="0" sz="1710">
                <a:latin typeface="Rockwell"/>
                <a:ea typeface="Rockwell"/>
                <a:cs typeface="Rockwell"/>
                <a:sym typeface="Rockwell"/>
              </a:defRPr>
            </a:pPr>
          </a:p>
          <a:p>
            <a:pPr marL="162274" indent="-162274" defTabSz="868680">
              <a:lnSpc>
                <a:spcPct val="103000"/>
              </a:lnSpc>
              <a:buClr>
                <a:srgbClr val="000000"/>
              </a:buClr>
              <a:buSzPct val="100000"/>
              <a:buFont typeface="Arial"/>
              <a:buChar char="•"/>
              <a:defRPr spc="-95" sz="1520">
                <a:latin typeface="Rockwell"/>
                <a:ea typeface="Rockwell"/>
                <a:cs typeface="Rockwell"/>
                <a:sym typeface="Rockwell"/>
              </a:defRPr>
            </a:pPr>
            <a:r>
              <a:t>God ilt/CO</a:t>
            </a:r>
            <a:r>
              <a:rPr sz="1140"/>
              <a:t>2</a:t>
            </a:r>
            <a:r>
              <a:t> balance</a:t>
            </a:r>
            <a:endParaRPr spc="0"/>
          </a:p>
          <a:p>
            <a:pPr defTabSz="868680">
              <a:lnSpc>
                <a:spcPct val="103000"/>
              </a:lnSpc>
              <a:defRPr spc="0" sz="1710">
                <a:latin typeface="Rockwell"/>
                <a:ea typeface="Rockwell"/>
                <a:cs typeface="Rockwell"/>
                <a:sym typeface="Rockwell"/>
              </a:defRPr>
            </a:pPr>
          </a:p>
          <a:p>
            <a:pPr marL="162274" indent="-162274" defTabSz="868680">
              <a:lnSpc>
                <a:spcPct val="103000"/>
              </a:lnSpc>
              <a:buClr>
                <a:srgbClr val="000000"/>
              </a:buClr>
              <a:buSzPct val="100000"/>
              <a:buFont typeface="Arial"/>
              <a:buChar char="•"/>
              <a:defRPr spc="-95" sz="1520">
                <a:latin typeface="Rockwell"/>
                <a:ea typeface="Rockwell"/>
                <a:cs typeface="Rockwell"/>
                <a:sym typeface="Rockwell"/>
              </a:defRPr>
            </a:pPr>
            <a:r>
              <a:t>Undgå uønsket kemi og  radon og skimmelsvamp</a:t>
            </a:r>
            <a:endParaRPr spc="0"/>
          </a:p>
          <a:p>
            <a:pPr defTabSz="868680">
              <a:lnSpc>
                <a:spcPct val="103000"/>
              </a:lnSpc>
              <a:defRPr spc="0" sz="1710">
                <a:latin typeface="Rockwell"/>
                <a:ea typeface="Rockwell"/>
                <a:cs typeface="Rockwell"/>
                <a:sym typeface="Rockwell"/>
              </a:defRPr>
            </a:pPr>
          </a:p>
          <a:p>
            <a:pPr marL="162274" indent="-162274" defTabSz="868680">
              <a:lnSpc>
                <a:spcPct val="103000"/>
              </a:lnSpc>
              <a:buClr>
                <a:srgbClr val="000000"/>
              </a:buClr>
              <a:buSzPct val="100000"/>
              <a:buFont typeface="Arial"/>
              <a:buChar char="•"/>
              <a:defRPr spc="-95" sz="1520">
                <a:latin typeface="Rockwell"/>
                <a:ea typeface="Rockwell"/>
                <a:cs typeface="Rockwell"/>
                <a:sym typeface="Rockwell"/>
              </a:defRPr>
            </a:pPr>
            <a:r>
              <a:t>Undgå træk, støj og støv </a:t>
            </a:r>
            <a:endParaRPr spc="0"/>
          </a:p>
          <a:p>
            <a:pPr defTabSz="868680">
              <a:lnSpc>
                <a:spcPct val="103000"/>
              </a:lnSpc>
              <a:defRPr spc="0" sz="1710">
                <a:latin typeface="Rockwell"/>
                <a:ea typeface="Rockwell"/>
                <a:cs typeface="Rockwell"/>
                <a:sym typeface="Rockwell"/>
              </a:defRPr>
            </a:pPr>
          </a:p>
          <a:p>
            <a:pPr marL="162274" indent="-162274" defTabSz="868680">
              <a:lnSpc>
                <a:spcPct val="103000"/>
              </a:lnSpc>
              <a:buClr>
                <a:srgbClr val="000000"/>
              </a:buClr>
              <a:buSzPct val="100000"/>
              <a:buFont typeface="Arial"/>
              <a:buChar char="•"/>
              <a:defRPr spc="-95" sz="1520">
                <a:latin typeface="Rockwell"/>
                <a:ea typeface="Rockwell"/>
                <a:cs typeface="Rockwell"/>
                <a:sym typeface="Rockwell"/>
              </a:defRPr>
            </a:pPr>
            <a:r>
              <a:t>Jævn varmefordeling</a:t>
            </a:r>
            <a:endParaRPr spc="0"/>
          </a:p>
          <a:p>
            <a:pPr defTabSz="868680">
              <a:lnSpc>
                <a:spcPct val="103000"/>
              </a:lnSpc>
              <a:defRPr spc="0" sz="1710">
                <a:latin typeface="Rockwell"/>
                <a:ea typeface="Rockwell"/>
                <a:cs typeface="Rockwell"/>
                <a:sym typeface="Rockwell"/>
              </a:defRPr>
            </a:pPr>
          </a:p>
          <a:p>
            <a:pPr marL="162274" indent="-162274" defTabSz="868680">
              <a:lnSpc>
                <a:spcPct val="103000"/>
              </a:lnSpc>
              <a:buClr>
                <a:srgbClr val="000000"/>
              </a:buClr>
              <a:buSzPct val="100000"/>
              <a:buFont typeface="Arial"/>
              <a:buChar char="•"/>
              <a:defRPr spc="-95" sz="1520">
                <a:latin typeface="Rockwell"/>
                <a:ea typeface="Rockwell"/>
                <a:cs typeface="Rockwell"/>
                <a:sym typeface="Rockwell"/>
              </a:defRPr>
            </a:pPr>
            <a:r>
              <a:t>Gode lysforhold</a:t>
            </a:r>
            <a:endParaRPr spc="0"/>
          </a:p>
          <a:p>
            <a:pPr defTabSz="868680">
              <a:lnSpc>
                <a:spcPct val="103000"/>
              </a:lnSpc>
              <a:defRPr spc="0" sz="1710">
                <a:latin typeface="Rockwell"/>
                <a:ea typeface="Rockwell"/>
                <a:cs typeface="Rockwell"/>
                <a:sym typeface="Rockwell"/>
              </a:defRPr>
            </a:pPr>
          </a:p>
        </p:txBody>
      </p:sp>
      <p:pic>
        <p:nvPicPr>
          <p:cNvPr id="741" name="Screenshot 2019-09-30 at 14.39.35.png" descr="Screenshot 2019-09-30 at 14.39.35.png"/>
          <p:cNvPicPr>
            <a:picLocks noChangeAspect="1"/>
          </p:cNvPicPr>
          <p:nvPr/>
        </p:nvPicPr>
        <p:blipFill>
          <a:blip r:embed="rId3">
            <a:extLst/>
          </a:blip>
          <a:stretch>
            <a:fillRect/>
          </a:stretch>
        </p:blipFill>
        <p:spPr>
          <a:xfrm rot="5400000">
            <a:off x="-1155960" y="1125000"/>
            <a:ext cx="5143321" cy="2892961"/>
          </a:xfrm>
          <a:prstGeom prst="rect">
            <a:avLst/>
          </a:prstGeom>
          <a:ln w="12700">
            <a:miter lim="400000"/>
          </a:ln>
        </p:spPr>
      </p:pic>
      <p:pic>
        <p:nvPicPr>
          <p:cNvPr id="742" name="Image" descr="Image"/>
          <p:cNvPicPr>
            <a:picLocks noChangeAspect="1"/>
          </p:cNvPicPr>
          <p:nvPr/>
        </p:nvPicPr>
        <p:blipFill>
          <a:blip r:embed="rId4">
            <a:extLst/>
          </a:blip>
          <a:stretch>
            <a:fillRect/>
          </a:stretch>
        </p:blipFill>
        <p:spPr>
          <a:xfrm>
            <a:off x="8427239" y="227520"/>
            <a:ext cx="435241" cy="42948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6" name="Picture 3" descr="Picture 3"/>
          <p:cNvPicPr>
            <a:picLocks noChangeAspect="1"/>
          </p:cNvPicPr>
          <p:nvPr/>
        </p:nvPicPr>
        <p:blipFill>
          <a:blip r:embed="rId3">
            <a:extLst/>
          </a:blip>
          <a:stretch>
            <a:fillRect/>
          </a:stretch>
        </p:blipFill>
        <p:spPr>
          <a:xfrm>
            <a:off x="1498680" y="162360"/>
            <a:ext cx="4763521" cy="4763521"/>
          </a:xfrm>
          <a:prstGeom prst="rect">
            <a:avLst/>
          </a:prstGeom>
          <a:ln w="12700">
            <a:miter lim="400000"/>
          </a:ln>
        </p:spPr>
      </p:pic>
      <p:sp>
        <p:nvSpPr>
          <p:cNvPr id="747" name="CustomShape 1"/>
          <p:cNvSpPr txBox="1"/>
          <p:nvPr/>
        </p:nvSpPr>
        <p:spPr>
          <a:xfrm>
            <a:off x="6561205" y="4229641"/>
            <a:ext cx="1917001" cy="5994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90000"/>
              </a:lnSpc>
              <a:defRPr spc="-1" sz="1400">
                <a:solidFill>
                  <a:srgbClr val="68C353"/>
                </a:solidFill>
                <a:latin typeface="Rockwell"/>
                <a:ea typeface="Rockwell"/>
                <a:cs typeface="Rockwell"/>
                <a:sym typeface="Rockwell"/>
              </a:defRPr>
            </a:pPr>
            <a:r>
              <a:t>Grafik fra Realdania</a:t>
            </a:r>
          </a:p>
          <a:p>
            <a:pPr>
              <a:lnSpc>
                <a:spcPct val="103000"/>
              </a:lnSpc>
              <a:defRPr spc="-1" sz="1400">
                <a:latin typeface="Rockwell"/>
                <a:ea typeface="Rockwell"/>
                <a:cs typeface="Rockwell"/>
                <a:sym typeface="Rockwel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TextShape 1"/>
          <p:cNvSpPr txBox="1"/>
          <p:nvPr/>
        </p:nvSpPr>
        <p:spPr>
          <a:xfrm>
            <a:off x="604799" y="240120"/>
            <a:ext cx="7635962" cy="1021006"/>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defRPr spc="-1" sz="3000">
                <a:solidFill>
                  <a:srgbClr val="00B050"/>
                </a:solidFill>
                <a:latin typeface="Rockwell Bold"/>
                <a:ea typeface="Rockwell Bold"/>
                <a:cs typeface="Rockwell Bold"/>
                <a:sym typeface="Rockwell Bold"/>
              </a:defRPr>
            </a:lvl1pPr>
          </a:lstStyle>
          <a:p>
            <a:pPr/>
            <a:r>
              <a:t>Hvad skal vi tænke på i designfasen, når vi vil bygge bæredygtigt?</a:t>
            </a:r>
          </a:p>
        </p:txBody>
      </p:sp>
      <p:pic>
        <p:nvPicPr>
          <p:cNvPr id="752" name="Image" descr="Image"/>
          <p:cNvPicPr>
            <a:picLocks noChangeAspect="1"/>
          </p:cNvPicPr>
          <p:nvPr/>
        </p:nvPicPr>
        <p:blipFill>
          <a:blip r:embed="rId3">
            <a:extLst/>
          </a:blip>
          <a:stretch>
            <a:fillRect/>
          </a:stretch>
        </p:blipFill>
        <p:spPr>
          <a:xfrm>
            <a:off x="8427239" y="227520"/>
            <a:ext cx="435241" cy="429480"/>
          </a:xfrm>
          <a:prstGeom prst="rect">
            <a:avLst/>
          </a:prstGeom>
          <a:ln w="12700">
            <a:miter lim="400000"/>
          </a:ln>
        </p:spPr>
      </p:pic>
      <p:sp>
        <p:nvSpPr>
          <p:cNvPr id="753" name="CustomShape 2"/>
          <p:cNvSpPr txBox="1"/>
          <p:nvPr/>
        </p:nvSpPr>
        <p:spPr>
          <a:xfrm>
            <a:off x="631458" y="1485146"/>
            <a:ext cx="3538081" cy="31918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5115">
              <a:buClr>
                <a:srgbClr val="000000"/>
              </a:buClr>
              <a:buSzPct val="100000"/>
              <a:buFont typeface="Arial"/>
              <a:buChar char="•"/>
              <a:defRPr spc="0" sz="1500">
                <a:latin typeface="Rockwell"/>
                <a:ea typeface="Rockwell"/>
                <a:cs typeface="Rockwell"/>
                <a:sym typeface="Rockwell"/>
              </a:defRPr>
            </a:pPr>
            <a:r>
              <a:t>Byg mindre nyt </a:t>
            </a:r>
            <a:br/>
            <a:r>
              <a:t>→ renover mere og bedre</a:t>
            </a:r>
          </a:p>
          <a:p>
            <a:pPr marL="285750" indent="-285115">
              <a:spcBef>
                <a:spcPts val="1400"/>
              </a:spcBef>
              <a:buClr>
                <a:srgbClr val="000000"/>
              </a:buClr>
              <a:buSzPct val="100000"/>
              <a:buFont typeface="Arial"/>
              <a:buChar char="•"/>
              <a:defRPr spc="0" sz="1500">
                <a:latin typeface="Rockwell"/>
                <a:ea typeface="Rockwell"/>
                <a:cs typeface="Rockwell"/>
                <a:sym typeface="Rockwell"/>
              </a:defRPr>
            </a:pPr>
            <a:r>
              <a:t>Byg småt</a:t>
            </a:r>
          </a:p>
          <a:p>
            <a:pPr marL="285750" indent="-285115">
              <a:spcBef>
                <a:spcPts val="1400"/>
              </a:spcBef>
              <a:buClr>
                <a:srgbClr val="000000"/>
              </a:buClr>
              <a:buSzPct val="100000"/>
              <a:buFont typeface="Arial"/>
              <a:buChar char="•"/>
              <a:defRPr spc="0" sz="1500">
                <a:latin typeface="Rockwell"/>
                <a:ea typeface="Rockwell"/>
                <a:cs typeface="Rockwell"/>
                <a:sym typeface="Rockwell"/>
              </a:defRPr>
            </a:pPr>
            <a:r>
              <a:t>Zoneinddeling: f.eks. ikke alle dele af bygningen behøver opvarmning</a:t>
            </a:r>
          </a:p>
          <a:p>
            <a:pPr marL="285750" indent="-285115">
              <a:spcBef>
                <a:spcPts val="1400"/>
              </a:spcBef>
              <a:buClr>
                <a:srgbClr val="000000"/>
              </a:buClr>
              <a:buSzPct val="100000"/>
              <a:buFont typeface="Arial"/>
              <a:buChar char="•"/>
              <a:defRPr spc="0" sz="1500">
                <a:latin typeface="Rockwell"/>
                <a:ea typeface="Rockwell"/>
                <a:cs typeface="Rockwell"/>
                <a:sym typeface="Rockwell"/>
              </a:defRPr>
            </a:pPr>
            <a:r>
              <a:t>Indpasning i landskabet, </a:t>
            </a:r>
            <a:br/>
            <a:r>
              <a:t>på lokaliteten</a:t>
            </a:r>
          </a:p>
          <a:p>
            <a:pPr marL="285750" indent="-285115">
              <a:spcBef>
                <a:spcPts val="1400"/>
              </a:spcBef>
              <a:buClr>
                <a:srgbClr val="000000"/>
              </a:buClr>
              <a:buSzPct val="100000"/>
              <a:buFont typeface="Arial"/>
              <a:buChar char="•"/>
              <a:defRPr spc="0" sz="1500">
                <a:latin typeface="Rockwell"/>
                <a:ea typeface="Rockwell"/>
                <a:cs typeface="Rockwell"/>
                <a:sym typeface="Rockwell"/>
              </a:defRPr>
            </a:pPr>
            <a:r>
              <a:t>Tilpasning efter de klimatiske forhold – udnyt solen, skærm for vinden de rigtige steder</a:t>
            </a:r>
          </a:p>
        </p:txBody>
      </p:sp>
      <p:sp>
        <p:nvSpPr>
          <p:cNvPr id="754" name="CustomShape 3"/>
          <p:cNvSpPr txBox="1"/>
          <p:nvPr/>
        </p:nvSpPr>
        <p:spPr>
          <a:xfrm>
            <a:off x="4619081" y="1372957"/>
            <a:ext cx="3808801" cy="34162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5115">
              <a:spcBef>
                <a:spcPts val="1400"/>
              </a:spcBef>
              <a:buClr>
                <a:srgbClr val="000000"/>
              </a:buClr>
              <a:buSzPct val="100000"/>
              <a:buFont typeface="Arial"/>
              <a:buChar char="•"/>
              <a:defRPr spc="0" sz="1500">
                <a:latin typeface="Rockwell"/>
                <a:ea typeface="Rockwell"/>
                <a:cs typeface="Rockwell"/>
                <a:sym typeface="Rockwell"/>
              </a:defRPr>
            </a:pPr>
            <a:r>
              <a:t>Termisk masse indvendig, isolering udvendig</a:t>
            </a:r>
          </a:p>
          <a:p>
            <a:pPr marL="285750" indent="-285115">
              <a:spcBef>
                <a:spcPts val="1400"/>
              </a:spcBef>
              <a:buClr>
                <a:srgbClr val="000000"/>
              </a:buClr>
              <a:buSzPct val="100000"/>
              <a:buFont typeface="Arial"/>
              <a:buChar char="•"/>
              <a:defRPr spc="0" sz="1500">
                <a:latin typeface="Rockwell"/>
                <a:ea typeface="Rockwell"/>
                <a:cs typeface="Rockwell"/>
                <a:sym typeface="Rockwell"/>
              </a:defRPr>
            </a:pPr>
            <a:r>
              <a:t>Undgå spild, f.eks. rækkehuse modvirker varmespild, passive anlæg til tørring af tøj</a:t>
            </a:r>
          </a:p>
          <a:p>
            <a:pPr marL="285750" indent="-285115">
              <a:spcBef>
                <a:spcPts val="1400"/>
              </a:spcBef>
              <a:buClr>
                <a:srgbClr val="000000"/>
              </a:buClr>
              <a:buSzPct val="100000"/>
              <a:buFont typeface="Arial"/>
              <a:buChar char="•"/>
              <a:defRPr spc="0" sz="1500">
                <a:latin typeface="Rockwell"/>
                <a:ea typeface="Rockwell"/>
                <a:cs typeface="Rockwell"/>
                <a:sym typeface="Rockwell"/>
              </a:defRPr>
            </a:pPr>
            <a:r>
              <a:t>Udnyttelse af regnvand</a:t>
            </a:r>
          </a:p>
          <a:p>
            <a:pPr marL="285750" indent="-285115">
              <a:spcBef>
                <a:spcPts val="1400"/>
              </a:spcBef>
              <a:buClr>
                <a:srgbClr val="000000"/>
              </a:buClr>
              <a:buSzPct val="100000"/>
              <a:buFont typeface="Arial"/>
              <a:buChar char="•"/>
              <a:defRPr spc="0" sz="1500">
                <a:latin typeface="Rockwell"/>
                <a:ea typeface="Rockwell"/>
                <a:cs typeface="Rockwell"/>
                <a:sym typeface="Rockwell"/>
              </a:defRPr>
            </a:pPr>
            <a:r>
              <a:t>Vandforbrug, spildevandshåndtering: Komposttoiletter, rensningsanlæg</a:t>
            </a:r>
          </a:p>
          <a:p>
            <a:pPr marL="285750" indent="-285115">
              <a:spcBef>
                <a:spcPts val="1400"/>
              </a:spcBef>
              <a:buClr>
                <a:srgbClr val="000000"/>
              </a:buClr>
              <a:buSzPct val="100000"/>
              <a:buFont typeface="Arial"/>
              <a:buChar char="•"/>
              <a:defRPr spc="0" sz="1500">
                <a:latin typeface="Rockwell"/>
                <a:ea typeface="Rockwell"/>
                <a:cs typeface="Rockwell"/>
                <a:sym typeface="Rockwell"/>
              </a:defRPr>
            </a:pPr>
            <a:r>
              <a:t>Udnyttelse af lokale energiressourcer: sol, vand, vind, jordvarme, biomasse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50"/>
        </a:solidFill>
      </p:bgPr>
    </p:bg>
    <p:spTree>
      <p:nvGrpSpPr>
        <p:cNvPr id="1" name=""/>
        <p:cNvGrpSpPr/>
        <p:nvPr/>
      </p:nvGrpSpPr>
      <p:grpSpPr>
        <a:xfrm>
          <a:off x="0" y="0"/>
          <a:ext cx="0" cy="0"/>
          <a:chOff x="0" y="0"/>
          <a:chExt cx="0" cy="0"/>
        </a:xfrm>
      </p:grpSpPr>
      <p:sp>
        <p:nvSpPr>
          <p:cNvPr id="758" name="TextShape 1"/>
          <p:cNvSpPr txBox="1"/>
          <p:nvPr/>
        </p:nvSpPr>
        <p:spPr>
          <a:xfrm>
            <a:off x="447429" y="318805"/>
            <a:ext cx="7166383" cy="684542"/>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lvl1pPr>
              <a:lnSpc>
                <a:spcPct val="90000"/>
              </a:lnSpc>
              <a:defRPr spc="-100" sz="2300">
                <a:solidFill>
                  <a:srgbClr val="FFFFFF"/>
                </a:solidFill>
                <a:latin typeface="Rockwell Bold"/>
                <a:ea typeface="Rockwell Bold"/>
                <a:cs typeface="Rockwell Bold"/>
                <a:sym typeface="Rockwell Bold"/>
              </a:defRPr>
            </a:lvl1pPr>
          </a:lstStyle>
          <a:p>
            <a:pPr/>
            <a:r>
              <a:t>Den åndbare / diffusionsåbne konstruktion</a:t>
            </a:r>
          </a:p>
        </p:txBody>
      </p:sp>
      <p:pic>
        <p:nvPicPr>
          <p:cNvPr id="759" name="Image" descr="Image"/>
          <p:cNvPicPr>
            <a:picLocks noChangeAspect="1"/>
          </p:cNvPicPr>
          <p:nvPr/>
        </p:nvPicPr>
        <p:blipFill>
          <a:blip r:embed="rId3">
            <a:extLst/>
          </a:blip>
          <a:stretch>
            <a:fillRect/>
          </a:stretch>
        </p:blipFill>
        <p:spPr>
          <a:xfrm>
            <a:off x="8433359" y="235080"/>
            <a:ext cx="435241" cy="429480"/>
          </a:xfrm>
          <a:prstGeom prst="rect">
            <a:avLst/>
          </a:prstGeom>
          <a:ln w="12700">
            <a:miter lim="400000"/>
          </a:ln>
        </p:spPr>
      </p:pic>
      <p:sp>
        <p:nvSpPr>
          <p:cNvPr id="760" name="CustomShape 6"/>
          <p:cNvSpPr txBox="1"/>
          <p:nvPr/>
        </p:nvSpPr>
        <p:spPr>
          <a:xfrm>
            <a:off x="477646" y="1152793"/>
            <a:ext cx="7653464" cy="40614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5115">
              <a:buClr>
                <a:srgbClr val="000000"/>
              </a:buClr>
              <a:buSzPct val="100000"/>
              <a:buFont typeface="Arial"/>
              <a:buChar char="•"/>
              <a:defRPr spc="-1" sz="1600">
                <a:solidFill>
                  <a:srgbClr val="FFFFFF"/>
                </a:solidFill>
                <a:latin typeface="Rockwell"/>
                <a:ea typeface="Rockwell"/>
                <a:cs typeface="Rockwell"/>
                <a:sym typeface="Rockwell"/>
              </a:defRPr>
            </a:pPr>
            <a:r>
              <a:t>Hygroskopiske egenskaber = et materiales evne til at optage og afgive fugt</a:t>
            </a:r>
          </a:p>
          <a:p>
            <a:pPr>
              <a:defRPr spc="-1" sz="1600">
                <a:solidFill>
                  <a:srgbClr val="FFFFFF"/>
                </a:solidFill>
                <a:latin typeface="Rockwell"/>
                <a:ea typeface="Rockwell"/>
                <a:cs typeface="Rockwell"/>
                <a:sym typeface="Rockwell"/>
              </a:defRPr>
            </a:pPr>
          </a:p>
          <a:p>
            <a:pPr marL="285750" indent="-285115">
              <a:buClr>
                <a:srgbClr val="000000"/>
              </a:buClr>
              <a:buSzPct val="100000"/>
              <a:buFont typeface="Arial"/>
              <a:buChar char="•"/>
              <a:defRPr spc="-1" sz="1600">
                <a:solidFill>
                  <a:srgbClr val="FFFFFF"/>
                </a:solidFill>
                <a:latin typeface="Rockwell"/>
                <a:ea typeface="Rockwell"/>
                <a:cs typeface="Rockwell"/>
                <a:sym typeface="Rockwell"/>
              </a:defRPr>
            </a:pPr>
            <a:r>
              <a:t>I en diffusionsåben konstruktion indgår kun materialer, der er i stand til at optage og afgive fugt, og lede fugt igennem sig</a:t>
            </a:r>
          </a:p>
          <a:p>
            <a:pPr>
              <a:defRPr spc="-1" sz="1600">
                <a:solidFill>
                  <a:srgbClr val="FFFFFF"/>
                </a:solidFill>
                <a:latin typeface="Rockwell"/>
                <a:ea typeface="Rockwell"/>
                <a:cs typeface="Rockwell"/>
                <a:sym typeface="Rockwell"/>
              </a:defRPr>
            </a:pPr>
          </a:p>
          <a:p>
            <a:pPr marL="285750" indent="-285115">
              <a:buClr>
                <a:srgbClr val="000000"/>
              </a:buClr>
              <a:buSzPct val="100000"/>
              <a:buFont typeface="Arial"/>
              <a:buChar char="•"/>
              <a:defRPr spc="-1" sz="1600">
                <a:solidFill>
                  <a:srgbClr val="FFFFFF"/>
                </a:solidFill>
                <a:latin typeface="Rockwell"/>
                <a:ea typeface="Rockwell"/>
                <a:cs typeface="Rockwell"/>
                <a:sym typeface="Rockwell"/>
              </a:defRPr>
            </a:pPr>
            <a:r>
              <a:t>Konstruktion uden dampspærre</a:t>
            </a:r>
          </a:p>
          <a:p>
            <a:pPr>
              <a:defRPr spc="-1" sz="1600">
                <a:solidFill>
                  <a:srgbClr val="FFFFFF"/>
                </a:solidFill>
                <a:latin typeface="Rockwell"/>
                <a:ea typeface="Rockwell"/>
                <a:cs typeface="Rockwell"/>
                <a:sym typeface="Rockwell"/>
              </a:defRPr>
            </a:pPr>
          </a:p>
          <a:p>
            <a:pPr marL="285750" indent="-285115">
              <a:buClr>
                <a:srgbClr val="000000"/>
              </a:buClr>
              <a:buSzPct val="100000"/>
              <a:buFont typeface="Arial"/>
              <a:buChar char="•"/>
              <a:defRPr spc="-1" sz="1600">
                <a:solidFill>
                  <a:srgbClr val="FFFFFF"/>
                </a:solidFill>
                <a:latin typeface="Rockwell"/>
                <a:ea typeface="Rockwell"/>
                <a:cs typeface="Rockwell"/>
                <a:sym typeface="Rockwell"/>
              </a:defRPr>
            </a:pPr>
            <a:r>
              <a:t>LUFTTÆT er ikke lig med FUGTTÆT</a:t>
            </a:r>
          </a:p>
          <a:p>
            <a:pPr>
              <a:defRPr spc="-1" sz="1600">
                <a:solidFill>
                  <a:srgbClr val="FFFFFF"/>
                </a:solidFill>
                <a:latin typeface="Rockwell"/>
                <a:ea typeface="Rockwell"/>
                <a:cs typeface="Rockwell"/>
                <a:sym typeface="Rockwell"/>
              </a:defRPr>
            </a:pPr>
          </a:p>
          <a:p>
            <a:pPr marL="285750" indent="-285115">
              <a:buClr>
                <a:srgbClr val="000000"/>
              </a:buClr>
              <a:buSzPct val="100000"/>
              <a:buFont typeface="Arial"/>
              <a:buChar char="•"/>
              <a:defRPr spc="-1" sz="1600">
                <a:solidFill>
                  <a:srgbClr val="FFFFFF"/>
                </a:solidFill>
                <a:latin typeface="Rockwell"/>
                <a:ea typeface="Rockwell"/>
                <a:cs typeface="Rockwell"/>
                <a:sym typeface="Rockwell"/>
              </a:defRPr>
            </a:pPr>
            <a:r>
              <a:t>Mindre behov for ventilation</a:t>
            </a:r>
          </a:p>
          <a:p>
            <a:pPr>
              <a:defRPr spc="-1" sz="1600">
                <a:solidFill>
                  <a:srgbClr val="FFFFFF"/>
                </a:solidFill>
                <a:latin typeface="Rockwell"/>
                <a:ea typeface="Rockwell"/>
                <a:cs typeface="Rockwell"/>
                <a:sym typeface="Rockwell"/>
              </a:defRPr>
            </a:pPr>
          </a:p>
          <a:p>
            <a:pPr marL="285750" indent="-285115">
              <a:buClr>
                <a:srgbClr val="000000"/>
              </a:buClr>
              <a:buSzPct val="100000"/>
              <a:buFont typeface="Arial"/>
              <a:buChar char="•"/>
              <a:defRPr spc="-1" sz="1600">
                <a:solidFill>
                  <a:srgbClr val="FFFFFF"/>
                </a:solidFill>
                <a:latin typeface="Rockwell"/>
                <a:ea typeface="Rockwell"/>
                <a:cs typeface="Rockwell"/>
                <a:sym typeface="Rockwell"/>
              </a:defRPr>
            </a:pPr>
            <a:r>
              <a:t>Materialer med gode hygroskopiske egenskaber kan fungere som buffer, der optager og afgiver fugt til rummet. Det hjælper med til at sikre et godt indeklima.</a:t>
            </a:r>
          </a:p>
          <a:p>
            <a:pPr>
              <a:defRPr spc="-1" sz="1600">
                <a:solidFill>
                  <a:srgbClr val="FFFFFF"/>
                </a:solidFill>
                <a:latin typeface="Rockwell"/>
                <a:ea typeface="Rockwell"/>
                <a:cs typeface="Rockwell"/>
                <a:sym typeface="Rockwe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760">
                                            <p:bg/>
                                          </p:spTgt>
                                        </p:tgtEl>
                                        <p:attrNameLst>
                                          <p:attrName>style.visibility</p:attrName>
                                        </p:attrNameLst>
                                      </p:cBhvr>
                                      <p:to>
                                        <p:strVal val="visible"/>
                                      </p:to>
                                    </p:set>
                                    <p:animEffect filter="wipe(down)" transition="in">
                                      <p:cBhvr>
                                        <p:cTn id="7" dur="500"/>
                                        <p:tgtEl>
                                          <p:spTgt spid="760">
                                            <p:bg/>
                                          </p:spTgt>
                                        </p:tgtEl>
                                      </p:cBhvr>
                                    </p:animEffect>
                                  </p:childTnLst>
                                </p:cTn>
                              </p:par>
                              <p:par>
                                <p:cTn id="8" presetClass="entr" nodeType="withEffect" presetSubtype="4" presetID="22" grpId="1" fill="hold">
                                  <p:stCondLst>
                                    <p:cond delay="0"/>
                                  </p:stCondLst>
                                  <p:iterate type="el" backwards="0">
                                    <p:tmAbs val="0"/>
                                  </p:iterate>
                                  <p:childTnLst>
                                    <p:set>
                                      <p:cBhvr>
                                        <p:cTn id="9" fill="hold"/>
                                        <p:tgtEl>
                                          <p:spTgt spid="760">
                                            <p:txEl>
                                              <p:pRg st="0" end="0"/>
                                            </p:txEl>
                                          </p:spTgt>
                                        </p:tgtEl>
                                        <p:attrNameLst>
                                          <p:attrName>style.visibility</p:attrName>
                                        </p:attrNameLst>
                                      </p:cBhvr>
                                      <p:to>
                                        <p:strVal val="visible"/>
                                      </p:to>
                                    </p:set>
                                    <p:animEffect filter="wipe(down)" transition="in">
                                      <p:cBhvr>
                                        <p:cTn id="10" dur="500"/>
                                        <p:tgtEl>
                                          <p:spTgt spid="760">
                                            <p:txEl>
                                              <p:pRg st="0" end="0"/>
                                            </p:txEl>
                                          </p:spTgt>
                                        </p:tgtEl>
                                      </p:cBhvr>
                                    </p:animEffect>
                                  </p:childTnLst>
                                </p:cTn>
                              </p:par>
                            </p:childTnLst>
                          </p:cTn>
                        </p:par>
                        <p:par>
                          <p:cTn id="11" fill="hold">
                            <p:stCondLst>
                              <p:cond delay="500"/>
                            </p:stCondLst>
                            <p:childTnLst>
                              <p:par>
                                <p:cTn id="12" presetClass="entr" nodeType="afterEffect" presetSubtype="4" presetID="22" grpId="1" fill="hold">
                                  <p:stCondLst>
                                    <p:cond delay="0"/>
                                  </p:stCondLst>
                                  <p:iterate type="el" backwards="0">
                                    <p:tmAbs val="0"/>
                                  </p:iterate>
                                  <p:childTnLst>
                                    <p:set>
                                      <p:cBhvr>
                                        <p:cTn id="13" fill="hold"/>
                                        <p:tgtEl>
                                          <p:spTgt spid="760">
                                            <p:txEl>
                                              <p:pRg st="1" end="1"/>
                                            </p:txEl>
                                          </p:spTgt>
                                        </p:tgtEl>
                                        <p:attrNameLst>
                                          <p:attrName>style.visibility</p:attrName>
                                        </p:attrNameLst>
                                      </p:cBhvr>
                                      <p:to>
                                        <p:strVal val="visible"/>
                                      </p:to>
                                    </p:set>
                                    <p:animEffect filter="wipe(down)" transition="in">
                                      <p:cBhvr>
                                        <p:cTn id="14" dur="500"/>
                                        <p:tgtEl>
                                          <p:spTgt spid="76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2" grpId="1" fill="hold">
                                  <p:stCondLst>
                                    <p:cond delay="0"/>
                                  </p:stCondLst>
                                  <p:iterate type="el" backwards="0">
                                    <p:tmAbs val="0"/>
                                  </p:iterate>
                                  <p:childTnLst>
                                    <p:set>
                                      <p:cBhvr>
                                        <p:cTn id="18" fill="hold"/>
                                        <p:tgtEl>
                                          <p:spTgt spid="760">
                                            <p:txEl>
                                              <p:pRg st="2" end="2"/>
                                            </p:txEl>
                                          </p:spTgt>
                                        </p:tgtEl>
                                        <p:attrNameLst>
                                          <p:attrName>style.visibility</p:attrName>
                                        </p:attrNameLst>
                                      </p:cBhvr>
                                      <p:to>
                                        <p:strVal val="visible"/>
                                      </p:to>
                                    </p:set>
                                    <p:animEffect filter="wipe(down)" transition="in">
                                      <p:cBhvr>
                                        <p:cTn id="19" dur="500"/>
                                        <p:tgtEl>
                                          <p:spTgt spid="760">
                                            <p:txEl>
                                              <p:pRg st="2" end="2"/>
                                            </p:txEl>
                                          </p:spTgt>
                                        </p:tgtEl>
                                      </p:cBhvr>
                                    </p:animEffect>
                                  </p:childTnLst>
                                </p:cTn>
                              </p:par>
                            </p:childTnLst>
                          </p:cTn>
                        </p:par>
                        <p:par>
                          <p:cTn id="20" fill="hold">
                            <p:stCondLst>
                              <p:cond delay="500"/>
                            </p:stCondLst>
                            <p:childTnLst>
                              <p:par>
                                <p:cTn id="21" presetClass="entr" nodeType="afterEffect" presetSubtype="4" presetID="22" grpId="1" fill="hold">
                                  <p:stCondLst>
                                    <p:cond delay="0"/>
                                  </p:stCondLst>
                                  <p:iterate type="el" backwards="0">
                                    <p:tmAbs val="0"/>
                                  </p:iterate>
                                  <p:childTnLst>
                                    <p:set>
                                      <p:cBhvr>
                                        <p:cTn id="22" fill="hold"/>
                                        <p:tgtEl>
                                          <p:spTgt spid="760">
                                            <p:txEl>
                                              <p:pRg st="3" end="3"/>
                                            </p:txEl>
                                          </p:spTgt>
                                        </p:tgtEl>
                                        <p:attrNameLst>
                                          <p:attrName>style.visibility</p:attrName>
                                        </p:attrNameLst>
                                      </p:cBhvr>
                                      <p:to>
                                        <p:strVal val="visible"/>
                                      </p:to>
                                    </p:set>
                                    <p:animEffect filter="wipe(down)" transition="in">
                                      <p:cBhvr>
                                        <p:cTn id="23" dur="500"/>
                                        <p:tgtEl>
                                          <p:spTgt spid="76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2" grpId="1" fill="hold">
                                  <p:stCondLst>
                                    <p:cond delay="0"/>
                                  </p:stCondLst>
                                  <p:iterate type="el" backwards="0">
                                    <p:tmAbs val="0"/>
                                  </p:iterate>
                                  <p:childTnLst>
                                    <p:set>
                                      <p:cBhvr>
                                        <p:cTn id="27" fill="hold"/>
                                        <p:tgtEl>
                                          <p:spTgt spid="760">
                                            <p:txEl>
                                              <p:pRg st="4" end="4"/>
                                            </p:txEl>
                                          </p:spTgt>
                                        </p:tgtEl>
                                        <p:attrNameLst>
                                          <p:attrName>style.visibility</p:attrName>
                                        </p:attrNameLst>
                                      </p:cBhvr>
                                      <p:to>
                                        <p:strVal val="visible"/>
                                      </p:to>
                                    </p:set>
                                    <p:animEffect filter="wipe(down)" transition="in">
                                      <p:cBhvr>
                                        <p:cTn id="28" dur="500"/>
                                        <p:tgtEl>
                                          <p:spTgt spid="760">
                                            <p:txEl>
                                              <p:pRg st="4" end="4"/>
                                            </p:txEl>
                                          </p:spTgt>
                                        </p:tgtEl>
                                      </p:cBhvr>
                                    </p:animEffect>
                                  </p:childTnLst>
                                </p:cTn>
                              </p:par>
                            </p:childTnLst>
                          </p:cTn>
                        </p:par>
                        <p:par>
                          <p:cTn id="29" fill="hold">
                            <p:stCondLst>
                              <p:cond delay="500"/>
                            </p:stCondLst>
                            <p:childTnLst>
                              <p:par>
                                <p:cTn id="30" presetClass="entr" nodeType="afterEffect" presetSubtype="4" presetID="22" grpId="1" fill="hold">
                                  <p:stCondLst>
                                    <p:cond delay="0"/>
                                  </p:stCondLst>
                                  <p:iterate type="el" backwards="0">
                                    <p:tmAbs val="0"/>
                                  </p:iterate>
                                  <p:childTnLst>
                                    <p:set>
                                      <p:cBhvr>
                                        <p:cTn id="31" fill="hold"/>
                                        <p:tgtEl>
                                          <p:spTgt spid="760">
                                            <p:txEl>
                                              <p:pRg st="5" end="5"/>
                                            </p:txEl>
                                          </p:spTgt>
                                        </p:tgtEl>
                                        <p:attrNameLst>
                                          <p:attrName>style.visibility</p:attrName>
                                        </p:attrNameLst>
                                      </p:cBhvr>
                                      <p:to>
                                        <p:strVal val="visible"/>
                                      </p:to>
                                    </p:set>
                                    <p:animEffect filter="wipe(down)" transition="in">
                                      <p:cBhvr>
                                        <p:cTn id="32" dur="500"/>
                                        <p:tgtEl>
                                          <p:spTgt spid="760">
                                            <p:txEl>
                                              <p:pRg st="5" end="5"/>
                                            </p:txEl>
                                          </p:spTgt>
                                        </p:tgtEl>
                                      </p:cBhvr>
                                    </p:animEffect>
                                  </p:childTnLst>
                                </p:cTn>
                              </p:par>
                            </p:childTnLst>
                          </p:cTn>
                        </p:par>
                        <p:par>
                          <p:cTn id="33" fill="hold">
                            <p:stCondLst>
                              <p:cond delay="1000"/>
                            </p:stCondLst>
                            <p:childTnLst>
                              <p:par>
                                <p:cTn id="34" presetClass="entr" nodeType="afterEffect" presetSubtype="4" presetID="22" grpId="1" fill="hold">
                                  <p:stCondLst>
                                    <p:cond delay="0"/>
                                  </p:stCondLst>
                                  <p:iterate type="el" backwards="0">
                                    <p:tmAbs val="0"/>
                                  </p:iterate>
                                  <p:childTnLst>
                                    <p:set>
                                      <p:cBhvr>
                                        <p:cTn id="35" fill="hold"/>
                                        <p:tgtEl>
                                          <p:spTgt spid="760">
                                            <p:txEl>
                                              <p:pRg st="6" end="6"/>
                                            </p:txEl>
                                          </p:spTgt>
                                        </p:tgtEl>
                                        <p:attrNameLst>
                                          <p:attrName>style.visibility</p:attrName>
                                        </p:attrNameLst>
                                      </p:cBhvr>
                                      <p:to>
                                        <p:strVal val="visible"/>
                                      </p:to>
                                    </p:set>
                                    <p:animEffect filter="wipe(down)" transition="in">
                                      <p:cBhvr>
                                        <p:cTn id="36" dur="500"/>
                                        <p:tgtEl>
                                          <p:spTgt spid="760">
                                            <p:txEl>
                                              <p:pRg st="6" end="6"/>
                                            </p:txEl>
                                          </p:spTgt>
                                        </p:tgtEl>
                                      </p:cBhvr>
                                    </p:animEffect>
                                  </p:childTnLst>
                                </p:cTn>
                              </p:par>
                            </p:childTnLst>
                          </p:cTn>
                        </p:par>
                        <p:par>
                          <p:cTn id="37" fill="hold">
                            <p:stCondLst>
                              <p:cond delay="1500"/>
                            </p:stCondLst>
                            <p:childTnLst>
                              <p:par>
                                <p:cTn id="38" presetClass="entr" nodeType="afterEffect" presetSubtype="4" presetID="22" grpId="1" fill="hold">
                                  <p:stCondLst>
                                    <p:cond delay="0"/>
                                  </p:stCondLst>
                                  <p:iterate type="el" backwards="0">
                                    <p:tmAbs val="0"/>
                                  </p:iterate>
                                  <p:childTnLst>
                                    <p:set>
                                      <p:cBhvr>
                                        <p:cTn id="39" fill="hold"/>
                                        <p:tgtEl>
                                          <p:spTgt spid="760">
                                            <p:txEl>
                                              <p:pRg st="7" end="7"/>
                                            </p:txEl>
                                          </p:spTgt>
                                        </p:tgtEl>
                                        <p:attrNameLst>
                                          <p:attrName>style.visibility</p:attrName>
                                        </p:attrNameLst>
                                      </p:cBhvr>
                                      <p:to>
                                        <p:strVal val="visible"/>
                                      </p:to>
                                    </p:set>
                                    <p:animEffect filter="wipe(down)" transition="in">
                                      <p:cBhvr>
                                        <p:cTn id="40" dur="500"/>
                                        <p:tgtEl>
                                          <p:spTgt spid="760">
                                            <p:txEl>
                                              <p:pRg st="7" end="7"/>
                                            </p:txEl>
                                          </p:spTgt>
                                        </p:tgtEl>
                                      </p:cBhvr>
                                    </p:animEffect>
                                  </p:childTnLst>
                                </p:cTn>
                              </p:par>
                            </p:childTnLst>
                          </p:cTn>
                        </p:par>
                        <p:par>
                          <p:cTn id="41" fill="hold">
                            <p:stCondLst>
                              <p:cond delay="2000"/>
                            </p:stCondLst>
                            <p:childTnLst>
                              <p:par>
                                <p:cTn id="42" presetClass="entr" nodeType="afterEffect" presetSubtype="4" presetID="22" grpId="1" fill="hold">
                                  <p:stCondLst>
                                    <p:cond delay="0"/>
                                  </p:stCondLst>
                                  <p:iterate type="el" backwards="0">
                                    <p:tmAbs val="0"/>
                                  </p:iterate>
                                  <p:childTnLst>
                                    <p:set>
                                      <p:cBhvr>
                                        <p:cTn id="43" fill="hold"/>
                                        <p:tgtEl>
                                          <p:spTgt spid="760">
                                            <p:txEl>
                                              <p:pRg st="8" end="8"/>
                                            </p:txEl>
                                          </p:spTgt>
                                        </p:tgtEl>
                                        <p:attrNameLst>
                                          <p:attrName>style.visibility</p:attrName>
                                        </p:attrNameLst>
                                      </p:cBhvr>
                                      <p:to>
                                        <p:strVal val="visible"/>
                                      </p:to>
                                    </p:set>
                                    <p:animEffect filter="wipe(down)" transition="in">
                                      <p:cBhvr>
                                        <p:cTn id="44" dur="500"/>
                                        <p:tgtEl>
                                          <p:spTgt spid="760">
                                            <p:txEl>
                                              <p:pRg st="8" end="8"/>
                                            </p:txEl>
                                          </p:spTgt>
                                        </p:tgtEl>
                                      </p:cBhvr>
                                    </p:animEffect>
                                  </p:childTnLst>
                                </p:cTn>
                              </p:par>
                            </p:childTnLst>
                          </p:cTn>
                        </p:par>
                        <p:par>
                          <p:cTn id="45" fill="hold">
                            <p:stCondLst>
                              <p:cond delay="2500"/>
                            </p:stCondLst>
                            <p:childTnLst>
                              <p:par>
                                <p:cTn id="46" presetClass="entr" nodeType="afterEffect" presetSubtype="4" presetID="22" grpId="1" fill="hold">
                                  <p:stCondLst>
                                    <p:cond delay="0"/>
                                  </p:stCondLst>
                                  <p:iterate type="el" backwards="0">
                                    <p:tmAbs val="0"/>
                                  </p:iterate>
                                  <p:childTnLst>
                                    <p:set>
                                      <p:cBhvr>
                                        <p:cTn id="47" fill="hold"/>
                                        <p:tgtEl>
                                          <p:spTgt spid="760">
                                            <p:txEl>
                                              <p:pRg st="9" end="9"/>
                                            </p:txEl>
                                          </p:spTgt>
                                        </p:tgtEl>
                                        <p:attrNameLst>
                                          <p:attrName>style.visibility</p:attrName>
                                        </p:attrNameLst>
                                      </p:cBhvr>
                                      <p:to>
                                        <p:strVal val="visible"/>
                                      </p:to>
                                    </p:set>
                                    <p:animEffect filter="wipe(down)" transition="in">
                                      <p:cBhvr>
                                        <p:cTn id="48" dur="500"/>
                                        <p:tgtEl>
                                          <p:spTgt spid="760">
                                            <p:txEl>
                                              <p:pRg st="9" end="9"/>
                                            </p:txEl>
                                          </p:spTgt>
                                        </p:tgtEl>
                                      </p:cBhvr>
                                    </p:animEffect>
                                  </p:childTnLst>
                                </p:cTn>
                              </p:par>
                            </p:childTnLst>
                          </p:cTn>
                        </p:par>
                        <p:par>
                          <p:cTn id="49" fill="hold">
                            <p:stCondLst>
                              <p:cond delay="3000"/>
                            </p:stCondLst>
                            <p:childTnLst>
                              <p:par>
                                <p:cTn id="50" presetClass="entr" nodeType="afterEffect" presetSubtype="4" presetID="22" grpId="1" fill="hold">
                                  <p:stCondLst>
                                    <p:cond delay="0"/>
                                  </p:stCondLst>
                                  <p:iterate type="el" backwards="0">
                                    <p:tmAbs val="0"/>
                                  </p:iterate>
                                  <p:childTnLst>
                                    <p:set>
                                      <p:cBhvr>
                                        <p:cTn id="51" fill="hold"/>
                                        <p:tgtEl>
                                          <p:spTgt spid="760">
                                            <p:txEl>
                                              <p:pRg st="10" end="10"/>
                                            </p:txEl>
                                          </p:spTgt>
                                        </p:tgtEl>
                                        <p:attrNameLst>
                                          <p:attrName>style.visibility</p:attrName>
                                        </p:attrNameLst>
                                      </p:cBhvr>
                                      <p:to>
                                        <p:strVal val="visible"/>
                                      </p:to>
                                    </p:set>
                                    <p:animEffect filter="wipe(down)" transition="in">
                                      <p:cBhvr>
                                        <p:cTn id="52" dur="500"/>
                                        <p:tgtEl>
                                          <p:spTgt spid="76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4" presetID="22" grpId="1" fill="hold">
                                  <p:stCondLst>
                                    <p:cond delay="0"/>
                                  </p:stCondLst>
                                  <p:iterate type="el" backwards="0">
                                    <p:tmAbs val="0"/>
                                  </p:iterate>
                                  <p:childTnLst>
                                    <p:set>
                                      <p:cBhvr>
                                        <p:cTn id="56" fill="hold"/>
                                        <p:tgtEl>
                                          <p:spTgt spid="760">
                                            <p:txEl>
                                              <p:pRg st="11" end="11"/>
                                            </p:txEl>
                                          </p:spTgt>
                                        </p:tgtEl>
                                        <p:attrNameLst>
                                          <p:attrName>style.visibility</p:attrName>
                                        </p:attrNameLst>
                                      </p:cBhvr>
                                      <p:to>
                                        <p:strVal val="visible"/>
                                      </p:to>
                                    </p:set>
                                    <p:animEffect filter="wipe(down)" transition="in">
                                      <p:cBhvr>
                                        <p:cTn id="57" dur="500"/>
                                        <p:tgtEl>
                                          <p:spTgt spid="760">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4" presetID="22" grpId="1" fill="hold">
                                  <p:stCondLst>
                                    <p:cond delay="0"/>
                                  </p:stCondLst>
                                  <p:iterate type="el" backwards="0">
                                    <p:tmAbs val="0"/>
                                  </p:iterate>
                                  <p:childTnLst>
                                    <p:set>
                                      <p:cBhvr>
                                        <p:cTn id="61" fill="hold"/>
                                        <p:tgtEl>
                                          <p:spTgt spid="760">
                                            <p:txEl>
                                              <p:pRg st="12" end="12"/>
                                            </p:txEl>
                                          </p:spTgt>
                                        </p:tgtEl>
                                        <p:attrNameLst>
                                          <p:attrName>style.visibility</p:attrName>
                                        </p:attrNameLst>
                                      </p:cBhvr>
                                      <p:to>
                                        <p:strVal val="visible"/>
                                      </p:to>
                                    </p:set>
                                    <p:animEffect filter="wipe(down)" transition="in">
                                      <p:cBhvr>
                                        <p:cTn id="62" dur="500"/>
                                        <p:tgtEl>
                                          <p:spTgt spid="760">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6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TextShape 1"/>
          <p:cNvSpPr txBox="1"/>
          <p:nvPr/>
        </p:nvSpPr>
        <p:spPr>
          <a:xfrm>
            <a:off x="604799" y="240120"/>
            <a:ext cx="7635962" cy="669960"/>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lvl1pPr>
              <a:defRPr spc="-100" sz="2800">
                <a:solidFill>
                  <a:srgbClr val="00B050"/>
                </a:solidFill>
                <a:latin typeface="Rockwell Bold"/>
                <a:ea typeface="Rockwell Bold"/>
                <a:cs typeface="Rockwell Bold"/>
                <a:sym typeface="Rockwell Bold"/>
              </a:defRPr>
            </a:lvl1pPr>
          </a:lstStyle>
          <a:p>
            <a:pPr/>
            <a:r>
              <a:t>Behov for ventilation</a:t>
            </a:r>
          </a:p>
        </p:txBody>
      </p:sp>
      <p:pic>
        <p:nvPicPr>
          <p:cNvPr id="765" name="Image" descr="Image"/>
          <p:cNvPicPr>
            <a:picLocks noChangeAspect="1"/>
          </p:cNvPicPr>
          <p:nvPr/>
        </p:nvPicPr>
        <p:blipFill>
          <a:blip r:embed="rId3">
            <a:extLst/>
          </a:blip>
          <a:stretch>
            <a:fillRect/>
          </a:stretch>
        </p:blipFill>
        <p:spPr>
          <a:xfrm>
            <a:off x="8427239" y="227520"/>
            <a:ext cx="435241" cy="429480"/>
          </a:xfrm>
          <a:prstGeom prst="rect">
            <a:avLst/>
          </a:prstGeom>
          <a:ln w="12700">
            <a:miter lim="400000"/>
          </a:ln>
        </p:spPr>
      </p:pic>
      <p:sp>
        <p:nvSpPr>
          <p:cNvPr id="766" name="CustomShape 2"/>
          <p:cNvSpPr txBox="1"/>
          <p:nvPr/>
        </p:nvSpPr>
        <p:spPr>
          <a:xfrm>
            <a:off x="604799" y="1186199"/>
            <a:ext cx="3538082" cy="2908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pc="-1" sz="1400">
                <a:latin typeface="Rockwell"/>
                <a:ea typeface="Rockwell"/>
                <a:cs typeface="Rockwell"/>
                <a:sym typeface="Rockwell"/>
              </a:defRPr>
            </a:pPr>
          </a:p>
          <a:p>
            <a:pPr marL="285750" indent="-285115">
              <a:buClr>
                <a:srgbClr val="000000"/>
              </a:buClr>
              <a:buSzPct val="100000"/>
              <a:buFont typeface="Arial"/>
              <a:buChar char="•"/>
              <a:defRPr spc="-1" sz="2000">
                <a:latin typeface="Rockwell"/>
                <a:ea typeface="Rockwell"/>
                <a:cs typeface="Rockwell"/>
                <a:sym typeface="Rockwell"/>
              </a:defRPr>
            </a:pPr>
            <a:r>
              <a:t>Fugt</a:t>
            </a:r>
          </a:p>
          <a:p>
            <a:pPr>
              <a:defRPr spc="-1" sz="2000">
                <a:latin typeface="Rockwell"/>
                <a:ea typeface="Rockwell"/>
                <a:cs typeface="Rockwell"/>
                <a:sym typeface="Rockwell"/>
              </a:defRPr>
            </a:pPr>
          </a:p>
          <a:p>
            <a:pPr marL="285750" indent="-285115">
              <a:buClr>
                <a:srgbClr val="000000"/>
              </a:buClr>
              <a:buSzPct val="100000"/>
              <a:buFont typeface="Arial"/>
              <a:buChar char="•"/>
              <a:defRPr spc="-1" sz="2000">
                <a:latin typeface="Rockwell"/>
                <a:ea typeface="Rockwell"/>
                <a:cs typeface="Rockwell"/>
                <a:sym typeface="Rockwell"/>
              </a:defRPr>
            </a:pPr>
            <a:r>
              <a:t>CO</a:t>
            </a:r>
            <a:r>
              <a:rPr sz="1400"/>
              <a:t>2</a:t>
            </a:r>
            <a:r>
              <a:t> fra mennesker</a:t>
            </a:r>
          </a:p>
          <a:p>
            <a:pPr>
              <a:defRPr spc="-1" sz="2000">
                <a:latin typeface="Rockwell"/>
                <a:ea typeface="Rockwell"/>
                <a:cs typeface="Rockwell"/>
                <a:sym typeface="Rockwell"/>
              </a:defRPr>
            </a:pPr>
          </a:p>
          <a:p>
            <a:pPr marL="285750" indent="-285115">
              <a:buClr>
                <a:srgbClr val="000000"/>
              </a:buClr>
              <a:buSzPct val="100000"/>
              <a:buFont typeface="Arial"/>
              <a:buChar char="•"/>
              <a:defRPr spc="-1" sz="2000">
                <a:latin typeface="Rockwell"/>
                <a:ea typeface="Rockwell"/>
                <a:cs typeface="Rockwell"/>
                <a:sym typeface="Rockwell"/>
              </a:defRPr>
            </a:pPr>
            <a:r>
              <a:t>Lugt, feks. prutter</a:t>
            </a:r>
          </a:p>
          <a:p>
            <a:pPr>
              <a:defRPr spc="-1" sz="2000">
                <a:latin typeface="Rockwell"/>
                <a:ea typeface="Rockwell"/>
                <a:cs typeface="Rockwell"/>
                <a:sym typeface="Rockwell"/>
              </a:defRPr>
            </a:pPr>
          </a:p>
          <a:p>
            <a:pPr marL="285750" indent="-285115">
              <a:buClr>
                <a:srgbClr val="000000"/>
              </a:buClr>
              <a:buSzPct val="100000"/>
              <a:buFont typeface="Arial"/>
              <a:buChar char="•"/>
              <a:defRPr spc="-1" sz="2000">
                <a:latin typeface="Rockwell"/>
                <a:ea typeface="Rockwell"/>
                <a:cs typeface="Rockwell"/>
                <a:sym typeface="Rockwell"/>
              </a:defRPr>
            </a:pPr>
            <a:r>
              <a:t>Fine og ultrafine partikler fra fx madlavning</a:t>
            </a:r>
          </a:p>
        </p:txBody>
      </p:sp>
      <p:sp>
        <p:nvSpPr>
          <p:cNvPr id="767" name="CustomShape 3"/>
          <p:cNvSpPr txBox="1"/>
          <p:nvPr/>
        </p:nvSpPr>
        <p:spPr>
          <a:xfrm>
            <a:off x="4730039" y="1298160"/>
            <a:ext cx="3808802" cy="391663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5115">
              <a:spcBef>
                <a:spcPts val="1400"/>
              </a:spcBef>
              <a:buClr>
                <a:srgbClr val="000000"/>
              </a:buClr>
              <a:buSzPct val="100000"/>
              <a:buFont typeface="Arial"/>
              <a:buChar char="•"/>
              <a:defRPr spc="-1" sz="2000">
                <a:latin typeface="Rockwell"/>
                <a:ea typeface="Rockwell"/>
                <a:cs typeface="Rockwell"/>
                <a:sym typeface="Rockwell"/>
              </a:defRPr>
            </a:pPr>
            <a:r>
              <a:t>Afgasning fra byggematerialer, maling, møbler, elektronik mm.</a:t>
            </a:r>
          </a:p>
          <a:p>
            <a:pPr marL="285750" indent="-285115">
              <a:spcBef>
                <a:spcPts val="1400"/>
              </a:spcBef>
              <a:buClr>
                <a:srgbClr val="000000"/>
              </a:buClr>
              <a:buSzPct val="100000"/>
              <a:buFont typeface="Arial"/>
              <a:buChar char="•"/>
              <a:defRPr spc="-1" sz="2000">
                <a:latin typeface="Rockwell"/>
                <a:ea typeface="Rockwell"/>
                <a:cs typeface="Rockwell"/>
                <a:sym typeface="Rockwell"/>
              </a:defRPr>
            </a:pPr>
            <a:r>
              <a:t>Den diffusionsåbne konstruktion løser kun fugtproblemet, så vi skal stadig forholde os til de øvrige faktorer med ventilation drevet med termisk opdrift</a:t>
            </a:r>
            <a:br/>
            <a:r>
              <a:rPr sz="1800"/>
              <a:t> </a:t>
            </a:r>
            <a:endParaRPr spc="-1"/>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1" name="TextShape 1"/>
          <p:cNvSpPr txBox="1"/>
          <p:nvPr/>
        </p:nvSpPr>
        <p:spPr>
          <a:xfrm>
            <a:off x="604799" y="231838"/>
            <a:ext cx="7635962" cy="889275"/>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lnSpc>
                <a:spcPct val="80000"/>
              </a:lnSpc>
              <a:defRPr spc="-100" sz="2500">
                <a:solidFill>
                  <a:srgbClr val="00B050"/>
                </a:solidFill>
                <a:latin typeface="Rockwell Bold"/>
                <a:ea typeface="Rockwell Bold"/>
                <a:cs typeface="Rockwell Bold"/>
                <a:sym typeface="Rockwell Bold"/>
              </a:defRPr>
            </a:pPr>
            <a:r>
              <a:t>Ventilation</a:t>
            </a:r>
            <a:br/>
            <a:r>
              <a:rPr>
                <a:latin typeface="Rockwell"/>
                <a:ea typeface="Rockwell"/>
                <a:cs typeface="Rockwell"/>
                <a:sym typeface="Rockwell"/>
              </a:rPr>
              <a:t>udfordringer og mulige løsninger</a:t>
            </a:r>
          </a:p>
        </p:txBody>
      </p:sp>
      <p:pic>
        <p:nvPicPr>
          <p:cNvPr id="772" name="Image" descr="Image"/>
          <p:cNvPicPr>
            <a:picLocks noChangeAspect="1"/>
          </p:cNvPicPr>
          <p:nvPr/>
        </p:nvPicPr>
        <p:blipFill>
          <a:blip r:embed="rId3">
            <a:extLst/>
          </a:blip>
          <a:stretch>
            <a:fillRect/>
          </a:stretch>
        </p:blipFill>
        <p:spPr>
          <a:xfrm>
            <a:off x="8427239" y="227520"/>
            <a:ext cx="435241" cy="429480"/>
          </a:xfrm>
          <a:prstGeom prst="rect">
            <a:avLst/>
          </a:prstGeom>
          <a:ln w="12700">
            <a:miter lim="400000"/>
          </a:ln>
        </p:spPr>
      </p:pic>
      <p:sp>
        <p:nvSpPr>
          <p:cNvPr id="773" name="CustomShape 2"/>
          <p:cNvSpPr txBox="1"/>
          <p:nvPr/>
        </p:nvSpPr>
        <p:spPr>
          <a:xfrm>
            <a:off x="559245" y="1343570"/>
            <a:ext cx="3339300" cy="32740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pc="-1" sz="1200">
                <a:latin typeface="Rockwell"/>
                <a:ea typeface="Rockwell"/>
                <a:cs typeface="Rockwell"/>
                <a:sym typeface="Rockwell"/>
              </a:defRPr>
            </a:pPr>
          </a:p>
          <a:p>
            <a:pPr marL="285750" indent="-285115">
              <a:buClr>
                <a:srgbClr val="000000"/>
              </a:buClr>
              <a:buSzPct val="100000"/>
              <a:buFont typeface="Arial"/>
              <a:buChar char="•"/>
              <a:defRPr spc="-1" sz="1600">
                <a:latin typeface="Rockwell"/>
                <a:ea typeface="Rockwell"/>
                <a:cs typeface="Rockwell"/>
                <a:sym typeface="Rockwell"/>
              </a:defRPr>
            </a:pPr>
            <a:r>
              <a:t>Ventilationsanlæg skal renses og vedligeholdes for ikke at ophobe støv og andre skadelige partikler og skabe grobund for skimmelsvamp og bakterier. </a:t>
            </a:r>
          </a:p>
          <a:p>
            <a:pPr>
              <a:defRPr spc="-1" sz="1600">
                <a:latin typeface="Rockwell"/>
                <a:ea typeface="Rockwell"/>
                <a:cs typeface="Rockwell"/>
                <a:sym typeface="Rockwell"/>
              </a:defRPr>
            </a:pPr>
          </a:p>
          <a:p>
            <a:pPr marL="285750" indent="-285115">
              <a:buClr>
                <a:srgbClr val="000000"/>
              </a:buClr>
              <a:buSzPct val="100000"/>
              <a:buFont typeface="Arial"/>
              <a:buChar char="•"/>
              <a:defRPr spc="-1" sz="1600">
                <a:latin typeface="Rockwell"/>
                <a:ea typeface="Rockwell"/>
                <a:cs typeface="Rockwell"/>
                <a:sym typeface="Rockwell"/>
              </a:defRPr>
            </a:pPr>
            <a:r>
              <a:t>Problemer med for tør luft, og med støj og træk fra ventilationsanlæg. </a:t>
            </a:r>
          </a:p>
          <a:p>
            <a:pPr>
              <a:defRPr spc="-1" sz="1600">
                <a:latin typeface="Rockwell"/>
                <a:ea typeface="Rockwell"/>
                <a:cs typeface="Rockwell"/>
                <a:sym typeface="Rockwell"/>
              </a:defRPr>
            </a:pPr>
          </a:p>
          <a:p>
            <a:pPr marL="285750" indent="-285115">
              <a:buClr>
                <a:srgbClr val="000000"/>
              </a:buClr>
              <a:buSzPct val="100000"/>
              <a:buFont typeface="Arial"/>
              <a:buChar char="•"/>
              <a:defRPr spc="-1" sz="1600">
                <a:latin typeface="Rockwell"/>
                <a:ea typeface="Rockwell"/>
                <a:cs typeface="Rockwell"/>
                <a:sym typeface="Rockwell"/>
              </a:defRPr>
            </a:pPr>
            <a:r>
              <a:t>Koster strøm og god varme bliver smidt ud af huset</a:t>
            </a:r>
          </a:p>
        </p:txBody>
      </p:sp>
      <p:sp>
        <p:nvSpPr>
          <p:cNvPr id="774" name="CustomShape 3"/>
          <p:cNvSpPr txBox="1"/>
          <p:nvPr/>
        </p:nvSpPr>
        <p:spPr>
          <a:xfrm>
            <a:off x="4572670" y="1554920"/>
            <a:ext cx="3808801" cy="36296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5115">
              <a:spcBef>
                <a:spcPts val="1400"/>
              </a:spcBef>
              <a:buClr>
                <a:srgbClr val="000000"/>
              </a:buClr>
              <a:buSzPct val="100000"/>
              <a:buFont typeface="Arial"/>
              <a:buChar char="•"/>
              <a:defRPr spc="-1" sz="1600">
                <a:latin typeface="Rockwell"/>
                <a:ea typeface="Rockwell"/>
                <a:cs typeface="Rockwell"/>
                <a:sym typeface="Rockwell"/>
              </a:defRPr>
            </a:pPr>
            <a:r>
              <a:t>Ved i stedet at arbejde med diffusionsåbne konstruktioner kan vi håndtere fugten og skabe et godt indeklima uden, eller med mindre, behov for brug af mekanisk ventilation. </a:t>
            </a:r>
          </a:p>
          <a:p>
            <a:pPr marL="285750" indent="-285115">
              <a:spcBef>
                <a:spcPts val="1400"/>
              </a:spcBef>
              <a:buClr>
                <a:srgbClr val="000000"/>
              </a:buClr>
              <a:buSzPct val="100000"/>
              <a:buFont typeface="Arial"/>
              <a:buChar char="•"/>
              <a:defRPr spc="-1" sz="1600">
                <a:latin typeface="Rockwell"/>
                <a:ea typeface="Rockwell"/>
                <a:cs typeface="Rockwell"/>
                <a:sym typeface="Rockwell"/>
              </a:defRPr>
            </a:pPr>
            <a:r>
              <a:t>Vi kan i stedet sikre ventilation med termisk opdrift og uden brug af el</a:t>
            </a:r>
          </a:p>
          <a:p>
            <a:pPr marL="285750" indent="-285115">
              <a:spcBef>
                <a:spcPts val="1400"/>
              </a:spcBef>
              <a:buClr>
                <a:srgbClr val="000000"/>
              </a:buClr>
              <a:buSzPct val="100000"/>
              <a:buFont typeface="Arial"/>
              <a:buChar char="•"/>
              <a:defRPr spc="-1" sz="1600">
                <a:latin typeface="Rockwell"/>
                <a:ea typeface="Rockwell"/>
                <a:cs typeface="Rockwell"/>
                <a:sym typeface="Rockwell"/>
              </a:defRPr>
            </a:pPr>
            <a:r>
              <a:t>Luk vinduerne op 2-3 gange af 5 min </a:t>
            </a:r>
            <a:br/>
            <a: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Line 1"/>
          <p:cNvSpPr/>
          <p:nvPr/>
        </p:nvSpPr>
        <p:spPr>
          <a:xfrm>
            <a:off x="7167240" y="2571479"/>
            <a:ext cx="4253041" cy="362"/>
          </a:xfrm>
          <a:prstGeom prst="line">
            <a:avLst/>
          </a:prstGeom>
          <a:ln w="19080">
            <a:solidFill>
              <a:srgbClr val="68C353"/>
            </a:solidFill>
          </a:ln>
        </p:spPr>
        <p:txBody>
          <a:bodyPr lIns="45719" rIns="45719"/>
          <a:lstStyle/>
          <a:p>
            <a:pPr/>
          </a:p>
        </p:txBody>
      </p:sp>
      <p:sp>
        <p:nvSpPr>
          <p:cNvPr id="779" name="CustomShape 2"/>
          <p:cNvSpPr/>
          <p:nvPr/>
        </p:nvSpPr>
        <p:spPr>
          <a:xfrm rot="16200000">
            <a:off x="7104239" y="2530799"/>
            <a:ext cx="94682" cy="82081"/>
          </a:xfrm>
          <a:prstGeom prst="triangle">
            <a:avLst/>
          </a:prstGeom>
          <a:solidFill>
            <a:srgbClr val="68C353"/>
          </a:solidFill>
          <a:ln w="12700">
            <a:miter lim="400000"/>
          </a:ln>
        </p:spPr>
        <p:txBody>
          <a:bodyPr lIns="45719" rIns="45719"/>
          <a:lstStyle/>
          <a:p>
            <a:pPr/>
          </a:p>
        </p:txBody>
      </p:sp>
      <p:sp>
        <p:nvSpPr>
          <p:cNvPr id="780" name="TextShape 3"/>
          <p:cNvSpPr txBox="1"/>
          <p:nvPr/>
        </p:nvSpPr>
        <p:spPr>
          <a:xfrm>
            <a:off x="3642479" y="568800"/>
            <a:ext cx="3467882" cy="4100041"/>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defTabSz="859536">
              <a:lnSpc>
                <a:spcPct val="81000"/>
              </a:lnSpc>
              <a:defRPr spc="-94" sz="2068">
                <a:solidFill>
                  <a:srgbClr val="68C353"/>
                </a:solidFill>
                <a:latin typeface="Rockwell"/>
                <a:ea typeface="Rockwell"/>
                <a:cs typeface="Rockwell"/>
                <a:sym typeface="Rockwell"/>
              </a:defRPr>
            </a:pPr>
            <a:r>
              <a:t>Naturlige ventilationsløsninger</a:t>
            </a:r>
            <a:endParaRPr spc="0"/>
          </a:p>
          <a:p>
            <a:pPr defTabSz="859536">
              <a:lnSpc>
                <a:spcPct val="92700"/>
              </a:lnSpc>
              <a:defRPr spc="0" sz="2068">
                <a:latin typeface="Rockwell"/>
                <a:ea typeface="Rockwell"/>
                <a:cs typeface="Rockwell"/>
                <a:sym typeface="Rockwell"/>
              </a:defRPr>
            </a:pPr>
          </a:p>
          <a:p>
            <a:pPr defTabSz="859536">
              <a:lnSpc>
                <a:spcPct val="92700"/>
              </a:lnSpc>
              <a:defRPr spc="0" sz="2068">
                <a:latin typeface="Rockwell"/>
                <a:ea typeface="Rockwell"/>
                <a:cs typeface="Rockwell"/>
                <a:sym typeface="Rockwell"/>
              </a:defRPr>
            </a:pPr>
          </a:p>
          <a:p>
            <a:pPr marL="322326" indent="-321729" defTabSz="859536">
              <a:lnSpc>
                <a:spcPct val="92700"/>
              </a:lnSpc>
              <a:buClr>
                <a:srgbClr val="000000"/>
              </a:buClr>
              <a:buSzPct val="100000"/>
              <a:buFont typeface="Arial"/>
              <a:buChar char="•"/>
              <a:defRPr spc="-94" sz="1974">
                <a:latin typeface="Rockwell"/>
                <a:ea typeface="Rockwell"/>
                <a:cs typeface="Rockwell"/>
                <a:sym typeface="Rockwell"/>
              </a:defRPr>
            </a:pPr>
            <a:r>
              <a:t>Luftindtag fra frostfri dybde i jorden</a:t>
            </a:r>
            <a:endParaRPr spc="0"/>
          </a:p>
          <a:p>
            <a:pPr marL="322326" indent="-321729" defTabSz="859536">
              <a:lnSpc>
                <a:spcPct val="92700"/>
              </a:lnSpc>
              <a:buClr>
                <a:srgbClr val="000000"/>
              </a:buClr>
              <a:buSzPct val="100000"/>
              <a:buFont typeface="Arial"/>
              <a:buChar char="•"/>
              <a:defRPr spc="-94" sz="1974">
                <a:latin typeface="Rockwell"/>
                <a:ea typeface="Rockwell"/>
                <a:cs typeface="Rockwell"/>
                <a:sym typeface="Rockwell"/>
              </a:defRPr>
            </a:pPr>
            <a:r>
              <a:t>Ventilationsventiler</a:t>
            </a:r>
            <a:endParaRPr spc="0"/>
          </a:p>
          <a:p>
            <a:pPr marL="322326" indent="-321729" defTabSz="859536">
              <a:lnSpc>
                <a:spcPct val="92700"/>
              </a:lnSpc>
              <a:buClr>
                <a:srgbClr val="000000"/>
              </a:buClr>
              <a:buSzPct val="100000"/>
              <a:buFont typeface="Arial"/>
              <a:buChar char="•"/>
              <a:defRPr spc="-94" sz="1974">
                <a:latin typeface="Rockwell"/>
                <a:ea typeface="Rockwell"/>
                <a:cs typeface="Rockwell"/>
                <a:sym typeface="Rockwell"/>
              </a:defRPr>
            </a:pPr>
            <a:r>
              <a:t>Ventilationsvinduer</a:t>
            </a:r>
            <a:endParaRPr spc="0"/>
          </a:p>
          <a:p>
            <a:pPr marL="322326" indent="-321729" defTabSz="859536">
              <a:lnSpc>
                <a:spcPct val="92700"/>
              </a:lnSpc>
              <a:buClr>
                <a:srgbClr val="000000"/>
              </a:buClr>
              <a:buSzPct val="100000"/>
              <a:buFont typeface="Arial"/>
              <a:buChar char="•"/>
              <a:defRPr spc="-94" sz="1974">
                <a:latin typeface="Rockwell"/>
                <a:ea typeface="Rockwell"/>
                <a:cs typeface="Rockwell"/>
                <a:sym typeface="Rockwell"/>
              </a:defRPr>
            </a:pPr>
            <a:r>
              <a:t>Solskorsten</a:t>
            </a:r>
            <a:endParaRPr spc="0"/>
          </a:p>
          <a:p>
            <a:pPr marL="322326" indent="-321729" defTabSz="859536">
              <a:lnSpc>
                <a:spcPct val="92700"/>
              </a:lnSpc>
              <a:buClr>
                <a:srgbClr val="000000"/>
              </a:buClr>
              <a:buSzPct val="100000"/>
              <a:buFont typeface="Arial"/>
              <a:buChar char="•"/>
              <a:defRPr spc="-94" sz="1974">
                <a:latin typeface="Rockwell"/>
                <a:ea typeface="Rockwell"/>
                <a:cs typeface="Rockwell"/>
                <a:sym typeface="Rockwell"/>
              </a:defRPr>
            </a:pPr>
            <a:r>
              <a:t>Solar Venti</a:t>
            </a:r>
            <a:endParaRPr spc="0"/>
          </a:p>
          <a:p>
            <a:pPr marL="322326" indent="-321729" defTabSz="859536">
              <a:lnSpc>
                <a:spcPct val="92700"/>
              </a:lnSpc>
              <a:buClr>
                <a:srgbClr val="000000"/>
              </a:buClr>
              <a:buSzPct val="100000"/>
              <a:buFont typeface="Arial"/>
              <a:buChar char="•"/>
              <a:defRPr spc="-94" sz="1974">
                <a:latin typeface="Rockwell"/>
                <a:ea typeface="Rockwell"/>
                <a:cs typeface="Rockwell"/>
                <a:sym typeface="Rockwell"/>
              </a:defRPr>
            </a:pPr>
            <a:r>
              <a:t>Skorstenseffekt /termisk opdrift</a:t>
            </a:r>
            <a:endParaRPr spc="0"/>
          </a:p>
          <a:p>
            <a:pPr defTabSz="859536">
              <a:lnSpc>
                <a:spcPct val="92700"/>
              </a:lnSpc>
              <a:defRPr spc="0" sz="1974">
                <a:latin typeface="Rockwell"/>
                <a:ea typeface="Rockwell"/>
                <a:cs typeface="Rockwell"/>
                <a:sym typeface="Rockwell"/>
              </a:defRPr>
            </a:pPr>
          </a:p>
        </p:txBody>
      </p:sp>
      <p:pic>
        <p:nvPicPr>
          <p:cNvPr id="781" name="Screenshot 2019-09-30 at 14.39.35.png" descr="Screenshot 2019-09-30 at 14.39.35.png"/>
          <p:cNvPicPr>
            <a:picLocks noChangeAspect="1"/>
          </p:cNvPicPr>
          <p:nvPr/>
        </p:nvPicPr>
        <p:blipFill>
          <a:blip r:embed="rId3">
            <a:extLst/>
          </a:blip>
          <a:stretch>
            <a:fillRect/>
          </a:stretch>
        </p:blipFill>
        <p:spPr>
          <a:xfrm rot="5400000">
            <a:off x="-1155960" y="1125000"/>
            <a:ext cx="5143321" cy="2892961"/>
          </a:xfrm>
          <a:prstGeom prst="rect">
            <a:avLst/>
          </a:prstGeom>
          <a:ln w="12700">
            <a:miter lim="400000"/>
          </a:ln>
        </p:spPr>
      </p:pic>
      <p:pic>
        <p:nvPicPr>
          <p:cNvPr id="782" name="Image" descr="Image"/>
          <p:cNvPicPr>
            <a:picLocks noChangeAspect="1"/>
          </p:cNvPicPr>
          <p:nvPr/>
        </p:nvPicPr>
        <p:blipFill>
          <a:blip r:embed="rId4">
            <a:extLst/>
          </a:blip>
          <a:stretch>
            <a:fillRect/>
          </a:stretch>
        </p:blipFill>
        <p:spPr>
          <a:xfrm>
            <a:off x="8427239" y="227520"/>
            <a:ext cx="435241" cy="42948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TextShape 1"/>
          <p:cNvSpPr txBox="1"/>
          <p:nvPr/>
        </p:nvSpPr>
        <p:spPr>
          <a:xfrm>
            <a:off x="604800" y="240120"/>
            <a:ext cx="6550560" cy="669960"/>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lvl1pPr>
              <a:defRPr spc="-100" sz="2800">
                <a:latin typeface="Rockwell Bold"/>
                <a:ea typeface="Rockwell Bold"/>
                <a:cs typeface="Rockwell Bold"/>
                <a:sym typeface="Rockwell Bold"/>
              </a:defRPr>
            </a:lvl1pPr>
          </a:lstStyle>
          <a:p>
            <a:pPr/>
            <a:r>
              <a:t>Ventilationsvinduet</a:t>
            </a:r>
          </a:p>
        </p:txBody>
      </p:sp>
      <p:pic>
        <p:nvPicPr>
          <p:cNvPr id="787" name="Image" descr="Image"/>
          <p:cNvPicPr>
            <a:picLocks noChangeAspect="1"/>
          </p:cNvPicPr>
          <p:nvPr/>
        </p:nvPicPr>
        <p:blipFill>
          <a:blip r:embed="rId3">
            <a:extLst/>
          </a:blip>
          <a:stretch>
            <a:fillRect/>
          </a:stretch>
        </p:blipFill>
        <p:spPr>
          <a:xfrm>
            <a:off x="8427239" y="227520"/>
            <a:ext cx="435241" cy="429480"/>
          </a:xfrm>
          <a:prstGeom prst="rect">
            <a:avLst/>
          </a:prstGeom>
          <a:ln w="12700">
            <a:miter lim="400000"/>
          </a:ln>
        </p:spPr>
      </p:pic>
      <p:pic>
        <p:nvPicPr>
          <p:cNvPr id="788" name="Billede 2" descr="Billede 2"/>
          <p:cNvPicPr>
            <a:picLocks noChangeAspect="1"/>
          </p:cNvPicPr>
          <p:nvPr/>
        </p:nvPicPr>
        <p:blipFill>
          <a:blip r:embed="rId4">
            <a:extLst/>
          </a:blip>
          <a:stretch>
            <a:fillRect/>
          </a:stretch>
        </p:blipFill>
        <p:spPr>
          <a:xfrm rot="5400000">
            <a:off x="4443119" y="1360799"/>
            <a:ext cx="4285801" cy="2410562"/>
          </a:xfrm>
          <a:prstGeom prst="rect">
            <a:avLst/>
          </a:prstGeom>
          <a:ln w="12700">
            <a:miter lim="400000"/>
          </a:ln>
        </p:spPr>
      </p:pic>
      <p:pic>
        <p:nvPicPr>
          <p:cNvPr id="789" name="Billede 4" descr="Billede 4"/>
          <p:cNvPicPr>
            <a:picLocks noChangeAspect="1"/>
          </p:cNvPicPr>
          <p:nvPr/>
        </p:nvPicPr>
        <p:blipFill>
          <a:blip r:embed="rId5">
            <a:extLst/>
          </a:blip>
          <a:stretch>
            <a:fillRect/>
          </a:stretch>
        </p:blipFill>
        <p:spPr>
          <a:xfrm>
            <a:off x="280800" y="1639079"/>
            <a:ext cx="4807440" cy="270396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0000"/>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0000"/>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