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jpeg" ContentType="image/jpeg"/>
  <Override PartName="/ppt/notesSlides/notesSlide5.xml" ContentType="application/vnd.openxmlformats-officedocument.presentationml.notesSlide+xml"/>
  <Override PartName="/ppt/media/image2.jpeg" ContentType="image/jpeg"/>
  <Override PartName="/ppt/notesSlides/notesSlide6.xml" ContentType="application/vnd.openxmlformats-officedocument.presentationml.notesSlide+xml"/>
  <Override PartName="/ppt/media/image3.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4.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5.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6.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ACA"/>
          </a:solidFill>
        </a:fill>
      </a:tcStyle>
    </a:wholeTbl>
    <a:band2H>
      <a:tcTxStyle b="def" i="def"/>
      <a:tcStyle>
        <a:tcBdr/>
        <a:fill>
          <a:solidFill>
            <a:srgbClr val="EF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10" name="Shape 1210"/>
          <p:cNvSpPr/>
          <p:nvPr>
            <p:ph type="sldImg"/>
          </p:nvPr>
        </p:nvSpPr>
        <p:spPr>
          <a:xfrm>
            <a:off x="1143000" y="685800"/>
            <a:ext cx="4572000" cy="3429000"/>
          </a:xfrm>
          <a:prstGeom prst="rect">
            <a:avLst/>
          </a:prstGeom>
        </p:spPr>
        <p:txBody>
          <a:bodyPr/>
          <a:lstStyle/>
          <a:p>
            <a:pPr/>
          </a:p>
        </p:txBody>
      </p:sp>
      <p:sp>
        <p:nvSpPr>
          <p:cNvPr id="1211" name="Shape 121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5" name="Shape 1215"/>
          <p:cNvSpPr/>
          <p:nvPr>
            <p:ph type="sldImg"/>
          </p:nvPr>
        </p:nvSpPr>
        <p:spPr>
          <a:prstGeom prst="rect">
            <a:avLst/>
          </a:prstGeom>
        </p:spPr>
        <p:txBody>
          <a:bodyPr/>
          <a:lstStyle/>
          <a:p>
            <a:pPr/>
          </a:p>
        </p:txBody>
      </p:sp>
      <p:sp>
        <p:nvSpPr>
          <p:cNvPr id="1216" name="Shape 1216"/>
          <p:cNvSpPr/>
          <p:nvPr>
            <p:ph type="body" sz="quarter" idx="1"/>
          </p:nvPr>
        </p:nvSpPr>
        <p:spPr>
          <a:prstGeom prst="rect">
            <a:avLst/>
          </a:prstGeom>
        </p:spPr>
        <p:txBody>
          <a:bodyPr/>
          <a:lstStyle/>
          <a:p>
            <a:pPr marL="214200" indent="-212400">
              <a:defRPr spc="-1" sz="1400"/>
            </a:pPr>
            <a:r>
              <a:t>Denne præsentation kan indgå i et længere forløb fx som det skitserede ugeforløb, der kan findes på portalen, hvor det er lagt ind på dag 2.</a:t>
            </a:r>
          </a:p>
          <a:p>
            <a:pPr marL="214200" indent="-212400">
              <a:defRPr spc="-1" sz="1400"/>
            </a:pPr>
          </a:p>
          <a:p>
            <a:pPr marL="214200" indent="-212400">
              <a:defRPr spc="-1" sz="1400"/>
            </a:pPr>
            <a:r>
              <a:t>Det kan også stå alene som et forløb på 1-3 lektioner om håndtering af affald / genbrug til bæredygtigt byggeri, der kan lægges ind hvor det passer på de forskellige fag. </a:t>
            </a:r>
          </a:p>
          <a:p>
            <a:pPr marL="214200" indent="-212400">
              <a:defRPr spc="-1" sz="1400"/>
            </a:pPr>
          </a:p>
          <a:p>
            <a:pPr marL="214200" indent="-212400">
              <a:defRPr spc="-1" sz="2000"/>
            </a:pPr>
            <a:r>
              <a:t>I løbet af denne præsentation skal vi se på: </a:t>
            </a:r>
          </a:p>
          <a:p>
            <a:pPr marL="214200" indent="-212400">
              <a:defRPr spc="-1" sz="2000"/>
            </a:pPr>
          </a:p>
          <a:p>
            <a:pPr marL="344520" indent="-342719">
              <a:buClr>
                <a:srgbClr val="000000"/>
              </a:buClr>
              <a:buSzPct val="100000"/>
              <a:buFont typeface="Arial"/>
              <a:buChar char="•"/>
              <a:defRPr spc="-1" sz="2000"/>
            </a:pPr>
            <a:r>
              <a:t>Hvilken rolle spiller affaldet og hvorfor det er vigtigt, at vi sorterer vores affald på byggepladsen?</a:t>
            </a:r>
          </a:p>
          <a:p>
            <a:pPr>
              <a:defRPr spc="-1" sz="2000"/>
            </a:pPr>
          </a:p>
          <a:p>
            <a:pPr marL="344520" indent="-342719">
              <a:buClr>
                <a:srgbClr val="000000"/>
              </a:buClr>
              <a:buSzPct val="100000"/>
              <a:buFont typeface="Arial"/>
              <a:buChar char="•"/>
              <a:defRPr spc="-1" sz="2000"/>
            </a:pPr>
            <a:r>
              <a:t>Hvilke barrierer er der for at genbruge materialer i byggeriet?</a:t>
            </a:r>
          </a:p>
          <a:p>
            <a:pPr>
              <a:defRPr spc="-1" sz="2000"/>
            </a:pPr>
          </a:p>
          <a:p>
            <a:pPr marL="344520" indent="-342719">
              <a:buClr>
                <a:srgbClr val="000000"/>
              </a:buClr>
              <a:buSzPct val="100000"/>
              <a:buFont typeface="Arial"/>
              <a:buChar char="•"/>
              <a:defRPr spc="-1" sz="2000"/>
            </a:pPr>
            <a:r>
              <a:t>Hvordan finder vi ud af hvilke materialer, der er bæredygtige og gode at genbruge?</a:t>
            </a:r>
          </a:p>
          <a:p>
            <a:pPr>
              <a:defRPr spc="-1" sz="2000"/>
            </a:pPr>
          </a:p>
          <a:p>
            <a:pPr marL="344520" indent="-342719">
              <a:buClr>
                <a:srgbClr val="000000"/>
              </a:buClr>
              <a:buSzPct val="100000"/>
              <a:buFont typeface="Arial"/>
              <a:buChar char="•"/>
              <a:defRPr spc="-1" sz="2000"/>
            </a:pPr>
            <a:r>
              <a:t>Hvad skal vi tænke på, når vi skal se på et materiales livscyklus?</a:t>
            </a:r>
          </a:p>
          <a:p>
            <a:pPr>
              <a:defRPr spc="-1" sz="2000"/>
            </a:pPr>
          </a:p>
          <a:p>
            <a:pPr marL="214200" indent="-212400">
              <a:defRPr spc="-1" sz="2000"/>
            </a:pPr>
          </a:p>
          <a:p>
            <a:pPr marL="214200" indent="-212400">
              <a:defRPr spc="-1" sz="2000"/>
            </a:pPr>
            <a:r>
              <a:t>Forslag til forløb:</a:t>
            </a:r>
          </a:p>
          <a:p>
            <a:pPr marL="214200" indent="-212400">
              <a:defRPr spc="-1" sz="2000"/>
            </a:pPr>
          </a:p>
          <a:p>
            <a:pPr marL="214200" indent="-212400">
              <a:defRPr spc="-1" sz="2000"/>
            </a:pPr>
            <a:r>
              <a:t>Gennemgå slides og stil løbende spørgsmål / hav en dialog med eleverne </a:t>
            </a:r>
          </a:p>
          <a:p>
            <a:pPr marL="214200" indent="-212400">
              <a:defRPr spc="-1" sz="2000"/>
            </a:pPr>
          </a:p>
          <a:p>
            <a:pPr marL="214200" indent="-212400">
              <a:defRPr spc="-1" sz="2000"/>
            </a:pPr>
            <a:r>
              <a:t>Vis den korte film om gamle mursten</a:t>
            </a:r>
          </a:p>
          <a:p>
            <a:pPr marL="214200" indent="-212400">
              <a:defRPr spc="-1" sz="2000"/>
            </a:pPr>
          </a:p>
          <a:p>
            <a:pPr marL="214200" indent="-212400">
              <a:defRPr spc="-1" sz="2000"/>
            </a:pPr>
            <a:r>
              <a:t>I slide nr. 12 er forslag til en elevopgave om upcycling og downcycling</a:t>
            </a:r>
          </a:p>
          <a:p>
            <a:pPr marL="214200" indent="-212400">
              <a:defRPr spc="-1" sz="2000"/>
            </a:pPr>
          </a:p>
          <a:p>
            <a:pPr marL="214200" indent="-212400">
              <a:defRPr spc="-1" sz="2000"/>
            </a:pPr>
            <a:r>
              <a:t>I slide nr. 13 er en bonus opgave (til undervisningsdifferentiering) om livscyklusvurdering</a:t>
            </a:r>
          </a:p>
          <a:p>
            <a:pPr marL="214200" indent="-212400">
              <a:defRPr spc="-1" sz="2000"/>
            </a:pPr>
          </a:p>
          <a:p>
            <a:pPr marL="214200" indent="-212400">
              <a:defRPr spc="-1" sz="2000"/>
            </a:pPr>
            <a:r>
              <a:t>I slide nr. 16 er en praktisk opgave hvor eleverne skal sortere affald som gruppeøvelse. Det kræver forberedelse i form af at samle affald til grupperne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4" name="Shape 1274"/>
          <p:cNvSpPr/>
          <p:nvPr>
            <p:ph type="sldImg"/>
          </p:nvPr>
        </p:nvSpPr>
        <p:spPr>
          <a:prstGeom prst="rect">
            <a:avLst/>
          </a:prstGeom>
        </p:spPr>
        <p:txBody>
          <a:bodyPr/>
          <a:lstStyle/>
          <a:p>
            <a:pPr/>
          </a:p>
        </p:txBody>
      </p:sp>
      <p:sp>
        <p:nvSpPr>
          <p:cNvPr id="1275" name="Shape 1275"/>
          <p:cNvSpPr/>
          <p:nvPr>
            <p:ph type="body" sz="quarter" idx="1"/>
          </p:nvPr>
        </p:nvSpPr>
        <p:spPr>
          <a:prstGeom prst="rect">
            <a:avLst/>
          </a:prstGeom>
        </p:spPr>
        <p:txBody>
          <a:bodyPr/>
          <a:lstStyle/>
          <a:p>
            <a:pPr marL="214200" indent="-212400">
              <a:defRPr spc="-1" sz="2000"/>
            </a:pPr>
            <a:r>
              <a:t>En meget stor del af  den danske energisektor er afhængig af afbrænding af affald. Dette kan skabe dilemmaer i forhold til genbrug og genanvendelse af materialer på et højere niveau i affaldstrekanten.</a:t>
            </a:r>
          </a:p>
          <a:p>
            <a:pPr marL="214200" indent="-212400">
              <a:defRPr spc="-1" sz="2000"/>
            </a:pPr>
          </a:p>
          <a:p>
            <a:pPr marL="214200" indent="-212400">
              <a:defRPr spc="-1" sz="2000"/>
            </a:pPr>
            <a:r>
              <a:t>Danmark importerer i dag affald fra andre lande for at have nok til at udnytte kapaciteten i forbrændingsanlæggene fuldt ud.</a:t>
            </a:r>
          </a:p>
          <a:p>
            <a:pPr marL="214200" indent="-212400">
              <a:defRPr spc="-1" sz="2000"/>
            </a:pPr>
          </a:p>
          <a:p>
            <a:pPr marL="214200" indent="-212400">
              <a:defRPr spc="-1" sz="2000"/>
            </a:pPr>
            <a:r>
              <a:t>Ex: Novopan træindustri, der fremstiller og sælger spånplader og spånpladeprodukter, oplever en reel udfordring med at få genbrugstræ nok, fordi nogle kommuner hellere vil brænde deres træaffald. Det kan skyldes, at kommunerne er medejere af forbrændingsanlæg, som er afhængige af, at der produceres nok brændbart materiale. Derfor kommer kommunerne i et dilemma, da de skal sikre nok brændbart materiale for at sikre optimal drift af forbrændingsanlægget. De kan derfor blive nødt til at importere affald, hvis de ikke selv producerer nok brændbart materiale, og derfor kan de måske ønske at afbrænde træ, som ellers ville kunne genbruges eller genanvendes.</a:t>
            </a:r>
          </a:p>
          <a:p>
            <a:pPr marL="214200" indent="-212400">
              <a:defRPr spc="-1" sz="2000"/>
            </a:pPr>
          </a:p>
          <a:p>
            <a:pPr marL="214200" indent="-212400">
              <a:defRPr spc="-1" sz="2000"/>
            </a:pPr>
            <a:r>
              <a:t>Foto: Amager Bakke / affaldsforbrænding: Amager Ressourcecenter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1" name="Shape 1281"/>
          <p:cNvSpPr/>
          <p:nvPr>
            <p:ph type="sldImg"/>
          </p:nvPr>
        </p:nvSpPr>
        <p:spPr>
          <a:prstGeom prst="rect">
            <a:avLst/>
          </a:prstGeom>
        </p:spPr>
        <p:txBody>
          <a:bodyPr/>
          <a:lstStyle/>
          <a:p>
            <a:pPr/>
          </a:p>
        </p:txBody>
      </p:sp>
      <p:sp>
        <p:nvSpPr>
          <p:cNvPr id="1282" name="Shape 1282"/>
          <p:cNvSpPr/>
          <p:nvPr>
            <p:ph type="body" sz="quarter" idx="1"/>
          </p:nvPr>
        </p:nvSpPr>
        <p:spPr>
          <a:prstGeom prst="rect">
            <a:avLst/>
          </a:prstGeom>
        </p:spPr>
        <p:txBody>
          <a:bodyPr/>
          <a:lstStyle/>
          <a:p>
            <a:pPr marL="215999" indent="-215999">
              <a:defRPr spc="-1" sz="2000"/>
            </a:pPr>
            <a:r>
              <a:t>Upcling handler om at forarbejde et genbrugsmateriale, enten gennem en industriel proces, eller en håndværksmæssig indsats så det får en større værdi end det havde før.  Det kan både være i form af kreativ /kunstnerisk værdi eller miljøværdi.</a:t>
            </a:r>
          </a:p>
          <a:p>
            <a:pPr marL="215999" indent="-215999">
              <a:defRPr spc="-1" sz="2000"/>
            </a:pPr>
          </a:p>
          <a:p>
            <a:pPr marL="215999" indent="-215999">
              <a:defRPr spc="-1" sz="2000"/>
            </a:pPr>
            <a:r>
              <a:t>Eksempel: https://lendager.com/en/upcycle-en/upcycle-wood-panel/</a:t>
            </a:r>
          </a:p>
          <a:p>
            <a:pPr marL="215999" indent="-215999">
              <a:defRPr spc="-1" sz="2000"/>
            </a:pPr>
          </a:p>
          <a:p>
            <a:pPr marL="215999" indent="-215999">
              <a:defRPr spc="-1" sz="2000"/>
            </a:pPr>
          </a:p>
          <a:p>
            <a:pPr marL="215999" indent="-215999">
              <a:defRPr spc="-1" sz="2000"/>
            </a:pPr>
            <a:r>
              <a:t>Downcycling handler om at et materiale genanvendes, men på et lavere niveau i værdikæden.</a:t>
            </a:r>
          </a:p>
          <a:p>
            <a:pPr marL="215999" indent="-215999">
              <a:defRPr spc="-1" sz="2000"/>
            </a:pPr>
          </a:p>
          <a:p>
            <a:pPr marL="215999" indent="-215999">
              <a:defRPr spc="-1" sz="2000"/>
            </a:pPr>
            <a:r>
              <a:t>- fx beton, mursten og lign. der nedbrydes til vejfyld.</a:t>
            </a:r>
          </a:p>
          <a:p>
            <a:pPr marL="215999" indent="-215999">
              <a:defRPr spc="-1" sz="2000"/>
            </a:pPr>
          </a:p>
          <a:p>
            <a:pPr marL="171359" indent="-171000">
              <a:buClr>
                <a:srgbClr val="000000"/>
              </a:buClr>
              <a:buSzPct val="100000"/>
              <a:buFont typeface="Helvetica"/>
              <a:buChar char="-"/>
              <a:defRPr spc="-1" sz="2000"/>
            </a:pPr>
            <a:r>
              <a:t>eller byggetræ, der afbrændes for at udnytte energien i det.</a:t>
            </a:r>
          </a:p>
          <a:p>
            <a:pPr>
              <a:defRPr spc="-1" sz="2000"/>
            </a:pPr>
          </a:p>
          <a:p>
            <a:pPr marL="171359" indent="-171000">
              <a:buClr>
                <a:srgbClr val="000000"/>
              </a:buClr>
              <a:buSzPct val="100000"/>
              <a:buFont typeface="Helvetica"/>
              <a:buChar char="-"/>
              <a:defRPr spc="-1" sz="2000"/>
            </a:pPr>
            <a:r>
              <a:t>Figur: egen grafik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6" name="Shape 1306"/>
          <p:cNvSpPr/>
          <p:nvPr>
            <p:ph type="sldImg"/>
          </p:nvPr>
        </p:nvSpPr>
        <p:spPr>
          <a:prstGeom prst="rect">
            <a:avLst/>
          </a:prstGeom>
        </p:spPr>
        <p:txBody>
          <a:bodyPr/>
          <a:lstStyle/>
          <a:p>
            <a:pPr/>
          </a:p>
        </p:txBody>
      </p:sp>
      <p:sp>
        <p:nvSpPr>
          <p:cNvPr id="1307" name="Shape 1307"/>
          <p:cNvSpPr/>
          <p:nvPr>
            <p:ph type="body" sz="quarter" idx="1"/>
          </p:nvPr>
        </p:nvSpPr>
        <p:spPr>
          <a:prstGeom prst="rect">
            <a:avLst/>
          </a:prstGeom>
        </p:spPr>
        <p:txBody>
          <a:bodyPr/>
          <a:lstStyle/>
          <a:p>
            <a:pPr marL="214200" indent="-212400">
              <a:defRPr spc="-1" sz="2000"/>
            </a:pPr>
            <a:r>
              <a:t>Vores tid har i langt højere grad end tidligere en ‘brug og smid væk’ kultur - det må vi gøre op med!</a:t>
            </a:r>
          </a:p>
          <a:p>
            <a:pPr marL="214200" indent="-212400">
              <a:defRPr spc="-1" sz="2000"/>
            </a:pPr>
          </a:p>
          <a:p>
            <a:pPr marL="214200" indent="-212400">
              <a:defRPr spc="-1" sz="2000"/>
            </a:pPr>
            <a:r>
              <a:t>Ikke alle jordens ressourcer er vedvarende, eller de bliver brugt langt hurtigere end de kan nå at genskabes (fx fossile brændstoffer, sand og grus…)</a:t>
            </a:r>
          </a:p>
          <a:p>
            <a:pPr marL="214200" indent="-212400">
              <a:defRPr spc="-1" sz="2000"/>
            </a:pPr>
          </a:p>
          <a:p>
            <a:pPr marL="214200" indent="-212400">
              <a:defRPr spc="-1" sz="2000"/>
            </a:pPr>
            <a:r>
              <a:t>Vi bliver nødt til at finde måder at bruge færre ressourcer på, både ved at tænke cirkulært men også tænke ‘mindre ikke mere’ (fx hvad har vi brug for og hvad er unødvendigt, kan vi bygge mindre, kan vi renovere noget, der allerede er bygget osv.)</a:t>
            </a:r>
          </a:p>
          <a:p>
            <a:pPr marL="214200" indent="-212400">
              <a:defRPr spc="-1" sz="2000"/>
            </a:pPr>
          </a:p>
          <a:p>
            <a:pPr marL="214200" indent="-212400">
              <a:defRPr spc="-1" sz="2000"/>
            </a:pPr>
            <a:r>
              <a:t>Hvis noget skal kunne være bæredygtigt, må vi altså arbejde med cirkulære og ikke lineære produktionskæder, både ved at tænke over hvilke slags materialer vi bruger (er det nogle, der kan fornyes, genanvendes, genbruges, komposteres eller ender de til deponi?) og hvordan vi bruger dem og sammensætter dem (husk de 5 principper) </a:t>
            </a:r>
          </a:p>
          <a:p>
            <a:pPr marL="214200" indent="-212400">
              <a:defRPr spc="-1" sz="2000"/>
            </a:pPr>
          </a:p>
          <a:p>
            <a:pPr marL="214200" indent="-212400">
              <a:defRPr spc="-1" sz="2000"/>
            </a:pPr>
            <a:r>
              <a:t>Eksempler: Lendager Arkitekter – æstetik / prestige i genbrug</a:t>
            </a:r>
          </a:p>
          <a:p>
            <a:pPr marL="214200" indent="-212400">
              <a:defRPr spc="-1" sz="2000"/>
            </a:pPr>
          </a:p>
          <a:p>
            <a:pPr marL="214200" indent="-212400">
              <a:defRPr b="1" i="1" spc="-1" sz="2000"/>
            </a:pPr>
            <a:r>
              <a:t>Opgave</a:t>
            </a:r>
            <a:r>
              <a:rPr b="0" i="0"/>
              <a:t> fx to og to om Upcycling og downcycling: find eksempler på byggematerialer der er Upcyclet eller downcyclet?</a:t>
            </a:r>
            <a:endParaRPr b="0" i="0"/>
          </a:p>
          <a:p>
            <a:pPr marL="214200" indent="-212400">
              <a:defRPr spc="-1" sz="2000"/>
            </a:pPr>
          </a:p>
          <a:p>
            <a:pPr marL="214200" indent="-212400">
              <a:defRPr spc="-1" sz="2000"/>
            </a:pPr>
            <a:r>
              <a:t>Figur: egen grafik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1" name="Shape 1311"/>
          <p:cNvSpPr/>
          <p:nvPr>
            <p:ph type="sldImg"/>
          </p:nvPr>
        </p:nvSpPr>
        <p:spPr>
          <a:prstGeom prst="rect">
            <a:avLst/>
          </a:prstGeom>
        </p:spPr>
        <p:txBody>
          <a:bodyPr/>
          <a:lstStyle/>
          <a:p>
            <a:pPr/>
          </a:p>
        </p:txBody>
      </p:sp>
      <p:sp>
        <p:nvSpPr>
          <p:cNvPr id="1312" name="Shape 1312"/>
          <p:cNvSpPr/>
          <p:nvPr>
            <p:ph type="body" sz="quarter" idx="1"/>
          </p:nvPr>
        </p:nvSpPr>
        <p:spPr>
          <a:prstGeom prst="rect">
            <a:avLst/>
          </a:prstGeom>
        </p:spPr>
        <p:txBody>
          <a:bodyPr/>
          <a:lstStyle/>
          <a:p>
            <a:pPr marL="214200" indent="-212400">
              <a:defRPr spc="-1" sz="2000"/>
            </a:pPr>
            <a:r>
              <a:t>I en livscyklus vurdering – også kaldet LCA - vurderer man påvirkning på miljø og ressourcer i hver fase og laver en samlet vurdering af produktets miljøprofil.</a:t>
            </a:r>
          </a:p>
          <a:p>
            <a:pPr marL="214200" indent="-212400">
              <a:defRPr spc="-1" sz="2000"/>
            </a:pPr>
          </a:p>
          <a:p>
            <a:pPr marL="214200" indent="-212400">
              <a:defRPr spc="-1" sz="2000"/>
            </a:pPr>
            <a:r>
              <a:t>Man kan bruge principperne i en LCA til at vurdere, hvilke materialer, der er mest bæredygtige. Man kan også bruge den til at vurdere, hvordan bortskaffelse af byggematerialer fra et byggeri påvirker miljøet. </a:t>
            </a:r>
          </a:p>
          <a:p>
            <a:pPr marL="214200" indent="-212400">
              <a:defRPr spc="-1" sz="2000"/>
            </a:pPr>
          </a:p>
          <a:p>
            <a:pPr marL="214200" indent="-212400">
              <a:defRPr b="1" i="1" spc="-1" sz="2000"/>
            </a:pPr>
            <a:r>
              <a:t>Spørg eleverne</a:t>
            </a:r>
            <a:r>
              <a:rPr b="0" i="0"/>
              <a:t>: Hvordan kan vi planlægge, så vi kan fremme genbrug og genvinding? Kan vi undgå at materialer ender i deponi?</a:t>
            </a:r>
            <a:endParaRPr b="0" i="0"/>
          </a:p>
          <a:p>
            <a:pPr marL="214200" indent="-212400">
              <a:defRPr spc="-1" sz="2000"/>
            </a:pPr>
          </a:p>
          <a:p>
            <a:pPr marL="214200" indent="-212400">
              <a:defRPr spc="-1" sz="2000"/>
            </a:pPr>
            <a:r>
              <a:t>Som det fremgår af figuren, kan vi ved genbrug af forskellige materialer springe yderligere råstofudvinding og produktion over. Men der er en række udfordringer og barrierer for genbrug af tidligere indbyggede byggevarer som eksempelvis krav til funktionalitet og kvalitet, krav om CE-mærkning, lovgivning, indhold af farlige eller sundhedsskadelige stoffer og branchens traditioner</a:t>
            </a:r>
          </a:p>
          <a:p>
            <a:pPr marL="214200" indent="-212400">
              <a:defRPr spc="-1" sz="2000"/>
            </a:pPr>
          </a:p>
          <a:p>
            <a:pPr marL="214200" indent="-212400">
              <a:defRPr spc="-1" sz="2000"/>
            </a:pPr>
            <a:r>
              <a:t>Genanvendelse og bygningsreglementet:</a:t>
            </a:r>
          </a:p>
          <a:p>
            <a:pPr marL="214200" indent="-212400">
              <a:defRPr spc="-1" sz="2000"/>
            </a:pPr>
            <a:r>
              <a:t>Når man bygger en ny bygning eller foretager en større ombygning, så skal byggeriet leve op til kravene i bygningsreglementet. Det drejer sig fx om konstruktionens sikkerhed, brandforhold, et sundt indeklima og et lavt energiforbrug.</a:t>
            </a:r>
          </a:p>
          <a:p>
            <a:pPr marL="214200" indent="-212400">
              <a:defRPr spc="-1" sz="2000"/>
            </a:pPr>
          </a:p>
          <a:p>
            <a:pPr marL="214200" indent="-212400">
              <a:defRPr spc="-1" sz="2000"/>
            </a:pPr>
            <a:r>
              <a:t>Dette gælder også for genbrugsmaterialer – fx kan et ældre vindue med en dårlig energimæssig ydeevne ofte skulle suppleres med et energiforsatsvindue for at opfylde bygningsreglementets energikrav til vinduer</a:t>
            </a:r>
          </a:p>
          <a:p>
            <a:pPr marL="214200" indent="-212400">
              <a:defRPr spc="-1" sz="2000"/>
            </a:pPr>
          </a:p>
          <a:p>
            <a:pPr marL="214200" indent="-212400">
              <a:defRPr spc="-1" sz="2000"/>
            </a:pPr>
            <a:r>
              <a:t>Manglende dokumentation betyder, at det kan være mere bøvlet at få lov at anvende genbrugs-byggematerialer i nye bygninger. I visse tilfælde vil det ligefrem ikke være lovligt at anvende genbrugte byggematerialer.</a:t>
            </a:r>
          </a:p>
          <a:p>
            <a:pPr marL="214200" indent="-212400">
              <a:defRPr spc="-1" sz="2000"/>
            </a:pPr>
          </a:p>
          <a:p>
            <a:pPr marL="214200" indent="-212400">
              <a:defRPr b="1" i="1" spc="-1" sz="2000"/>
            </a:pPr>
            <a:r>
              <a:t>Bonus opgave</a:t>
            </a:r>
            <a:r>
              <a:rPr b="0" i="0"/>
              <a:t>: Gennemgå en livscyklusvurdering for et byggemateriale, se fx denne rapport: Miljøvurdering aftag med tagrør og tækkemiscanthus, om 3 typer tagrør sammenlignet med tegltag. https://www.taekkelaug.dk/media/15823/livscyklusanalyse-teknologisk-inst.pdf</a:t>
            </a:r>
            <a:endParaRPr b="0" i="0"/>
          </a:p>
          <a:p>
            <a:pPr marL="214200" indent="-212400">
              <a:defRPr spc="-1" sz="2000"/>
            </a:pPr>
            <a:r>
              <a:t>Eller sammenlign fx et beton, træ, gips og stål som byggemateriale vha. denne kilde: SBI: LCA i tidlig bygningsdesign https://sbi.dk/Assets/LCA-i-tidlig-bygningsdesign/LCA-i-tidlig-bygningsdesign-sbi-udg1.pdf</a:t>
            </a:r>
          </a:p>
          <a:p>
            <a:pPr marL="214200" indent="-212400">
              <a:defRPr spc="-1" sz="2000"/>
            </a:pPr>
            <a:r>
              <a:t>Skriv et notat eller en artikel om fordele og ulemper ved de valgte materialer og hvordan LCA som værktøj kan hjælpe til at træffe gode valg af byggematerialer.</a:t>
            </a:r>
          </a:p>
          <a:p>
            <a:pPr marL="214200" indent="-212400">
              <a:defRPr spc="-1" sz="2000"/>
            </a:pPr>
          </a:p>
          <a:p>
            <a:pPr marL="214200" indent="-212400">
              <a:defRPr spc="-1" sz="2000"/>
            </a:pPr>
            <a:r>
              <a:t>Øvrige kilder: Https://byggevareinfo.dk/file/634462/TBST-2016-Info-pjece-Genbrug-af-byggevarer.pdf</a:t>
            </a:r>
          </a:p>
          <a:p>
            <a:pPr marL="214200" indent="-212400">
              <a:defRPr spc="-1" sz="2000"/>
            </a:pPr>
          </a:p>
          <a:p>
            <a:pPr marL="214200" indent="-212400">
              <a:defRPr spc="-1" sz="2000"/>
            </a:pPr>
          </a:p>
          <a:p>
            <a:pPr marL="214200" indent="-212400">
              <a:defRPr spc="-1" sz="2000"/>
            </a:pPr>
            <a:r>
              <a:t>Figur: egen grafik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8" name="Shape 1318"/>
          <p:cNvSpPr/>
          <p:nvPr>
            <p:ph type="sldImg"/>
          </p:nvPr>
        </p:nvSpPr>
        <p:spPr>
          <a:prstGeom prst="rect">
            <a:avLst/>
          </a:prstGeom>
        </p:spPr>
        <p:txBody>
          <a:bodyPr/>
          <a:lstStyle/>
          <a:p>
            <a:pPr/>
          </a:p>
        </p:txBody>
      </p:sp>
      <p:sp>
        <p:nvSpPr>
          <p:cNvPr id="1319" name="Shape 1319"/>
          <p:cNvSpPr/>
          <p:nvPr>
            <p:ph type="body" sz="quarter" idx="1"/>
          </p:nvPr>
        </p:nvSpPr>
        <p:spPr>
          <a:prstGeom prst="rect">
            <a:avLst/>
          </a:prstGeom>
        </p:spPr>
        <p:txBody>
          <a:bodyPr/>
          <a:lstStyle/>
          <a:p>
            <a:pPr marL="215999" indent="-215999">
              <a:defRPr b="1" i="1" spc="-1" sz="2000"/>
            </a:pPr>
            <a:r>
              <a:t>Forslag</a:t>
            </a:r>
            <a:r>
              <a:rPr b="0" i="0"/>
              <a:t>: tal med eleverne om at krav i Bygningsreglementet og anden lovgivning kan være en barriere for genbrug, men at der er meget, der kan lade sig gøre alligevel.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4" name="Shape 1324"/>
          <p:cNvSpPr/>
          <p:nvPr>
            <p:ph type="sldImg"/>
          </p:nvPr>
        </p:nvSpPr>
        <p:spPr>
          <a:prstGeom prst="rect">
            <a:avLst/>
          </a:prstGeom>
        </p:spPr>
        <p:txBody>
          <a:bodyPr/>
          <a:lstStyle/>
          <a:p>
            <a:pPr/>
          </a:p>
        </p:txBody>
      </p:sp>
      <p:sp>
        <p:nvSpPr>
          <p:cNvPr id="1325" name="Shape 1325"/>
          <p:cNvSpPr/>
          <p:nvPr>
            <p:ph type="body" sz="quarter" idx="1"/>
          </p:nvPr>
        </p:nvSpPr>
        <p:spPr>
          <a:prstGeom prst="rect">
            <a:avLst/>
          </a:prstGeom>
        </p:spPr>
        <p:txBody>
          <a:bodyPr/>
          <a:lstStyle/>
          <a:p>
            <a:pPr marL="214200" indent="-212400">
              <a:defRPr b="1" i="1" spc="-1" sz="2000"/>
            </a:pPr>
            <a:r>
              <a:t>OPGAVE: </a:t>
            </a:r>
            <a:r>
              <a:rPr b="0" i="0"/>
              <a:t>Hvilke kategorier skal vi sortere vores affald fra byggepladsen i?</a:t>
            </a:r>
          </a:p>
          <a:p>
            <a:pPr marL="214200" indent="-212400">
              <a:defRPr spc="-1" sz="2000"/>
            </a:pPr>
          </a:p>
          <a:p>
            <a:pPr marL="214200" indent="-212400">
              <a:defRPr spc="-1" sz="2000"/>
            </a:pPr>
            <a:r>
              <a:t>Lav grupper af 3 personer og et passende antal sække med forskellige typer byggeaffald.</a:t>
            </a:r>
          </a:p>
          <a:p>
            <a:pPr marL="214200" indent="-212400">
              <a:defRPr spc="-1" sz="2000"/>
            </a:pPr>
          </a:p>
          <a:p>
            <a:pPr marL="214200" indent="-212400">
              <a:defRPr spc="-1" sz="2000"/>
            </a:pPr>
            <a:r>
              <a:t>Hvilke affaldskategorier skal vi sortere i på byggepladsen?</a:t>
            </a:r>
          </a:p>
          <a:p>
            <a:pPr marL="214200" indent="-212400">
              <a:defRPr spc="-1" sz="2000"/>
            </a:pPr>
            <a:r>
              <a:t>Sorter den udleverede affaldssæks indhold sådan som I mener, det burde sorteres.</a:t>
            </a:r>
          </a:p>
          <a:p>
            <a:pPr marL="214200" indent="-212400">
              <a:defRPr spc="-1" sz="2000"/>
            </a:pPr>
            <a:r>
              <a:t>Gennemgå de forskellige kategorier af affald, der kommer ud af sorteringen og skriv op på tavlen.</a:t>
            </a:r>
          </a:p>
          <a:p>
            <a:pPr marL="214200" indent="-212400">
              <a:defRPr spc="-1" sz="2000"/>
            </a:pPr>
          </a:p>
          <a:p>
            <a:pPr marL="214200" indent="-212400">
              <a:defRPr spc="-1" sz="2000"/>
            </a:pPr>
            <a:r>
              <a:t>Uddyb: Bygherren har pligt til at foretage miljøscreening for PCB og andre miljøfarlige stoffer i affaldet, inden nedrivnings- eller renoveringsarbejde påbegyndes.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0" name="Shape 1330"/>
          <p:cNvSpPr/>
          <p:nvPr>
            <p:ph type="sldImg"/>
          </p:nvPr>
        </p:nvSpPr>
        <p:spPr>
          <a:prstGeom prst="rect">
            <a:avLst/>
          </a:prstGeom>
        </p:spPr>
        <p:txBody>
          <a:bodyPr/>
          <a:lstStyle/>
          <a:p>
            <a:pPr/>
          </a:p>
        </p:txBody>
      </p:sp>
      <p:sp>
        <p:nvSpPr>
          <p:cNvPr id="1331" name="Shape 1331"/>
          <p:cNvSpPr/>
          <p:nvPr>
            <p:ph type="body" sz="quarter" idx="1"/>
          </p:nvPr>
        </p:nvSpPr>
        <p:spPr>
          <a:prstGeom prst="rect">
            <a:avLst/>
          </a:prstGeom>
        </p:spPr>
        <p:txBody>
          <a:bodyPr/>
          <a:lstStyle>
            <a:lvl1pPr marL="215999" indent="-215999">
              <a:defRPr spc="-1" sz="2000"/>
            </a:lvl1pPr>
          </a:lstStyle>
          <a:p>
            <a:pPr/>
            <a:r>
              <a:t>Vis evt. disse ikoner på væggen mens eleverne sorterer affald.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4" name="Shape 1334"/>
          <p:cNvSpPr/>
          <p:nvPr>
            <p:ph type="sldImg"/>
          </p:nvPr>
        </p:nvSpPr>
        <p:spPr>
          <a:prstGeom prst="rect">
            <a:avLst/>
          </a:prstGeom>
        </p:spPr>
        <p:txBody>
          <a:bodyPr/>
          <a:lstStyle/>
          <a:p>
            <a:pPr/>
          </a:p>
        </p:txBody>
      </p:sp>
      <p:sp>
        <p:nvSpPr>
          <p:cNvPr id="1335" name="Shape 1335"/>
          <p:cNvSpPr/>
          <p:nvPr>
            <p:ph type="body" sz="quarter" idx="1"/>
          </p:nvPr>
        </p:nvSpPr>
        <p:spPr>
          <a:prstGeom prst="rect">
            <a:avLst/>
          </a:prstGeom>
        </p:spPr>
        <p:txBody>
          <a:bodyPr/>
          <a:lstStyle/>
          <a:p>
            <a:pPr>
              <a:defRPr spc="-1" sz="2000"/>
            </a:pPr>
            <a:r>
              <a:t>Kan i komme i tanke om nogen affaldsproblematikker, der er særlige for jeres fag? Her er nævnt eksempler for malerfaget:</a:t>
            </a:r>
          </a:p>
          <a:p>
            <a:pPr>
              <a:defRPr spc="-1" sz="2000"/>
            </a:pPr>
          </a:p>
          <a:p>
            <a:pPr>
              <a:defRPr spc="-1" sz="2000"/>
            </a:pPr>
            <a:r>
              <a:t>Malerruller</a:t>
            </a:r>
          </a:p>
          <a:p>
            <a:pPr marL="171359" indent="-171000">
              <a:buClr>
                <a:srgbClr val="000000"/>
              </a:buClr>
              <a:buSzPct val="100000"/>
              <a:buFont typeface="Helvetica"/>
              <a:buChar char="-"/>
              <a:defRPr spc="-1" sz="2000"/>
            </a:pPr>
            <a:r>
              <a:t>Hvor mange dl maling kan der være tilbage i en malerrulle efter brug?</a:t>
            </a:r>
          </a:p>
          <a:p>
            <a:pPr marL="171359" indent="-171000">
              <a:buClr>
                <a:srgbClr val="000000"/>
              </a:buClr>
              <a:buSzPct val="100000"/>
              <a:buFont typeface="Helvetica"/>
              <a:buChar char="-"/>
              <a:defRPr spc="-1" sz="2000"/>
            </a:pPr>
            <a:r>
              <a:t>Hvordan kan man minimere udledning af malingsrester til spildevandet?</a:t>
            </a:r>
          </a:p>
          <a:p>
            <a:pPr marL="171359" indent="-171000">
              <a:buClr>
                <a:srgbClr val="000000"/>
              </a:buClr>
              <a:buSzPct val="100000"/>
              <a:buFont typeface="Helvetica"/>
              <a:buChar char="-"/>
              <a:defRPr spc="-1" sz="2000"/>
            </a:pPr>
            <a:r>
              <a:t>Hvordan renser man bedst en malerrulle?</a:t>
            </a:r>
          </a:p>
          <a:p>
            <a:pPr marL="171359" indent="-171000">
              <a:buClr>
                <a:srgbClr val="000000"/>
              </a:buClr>
              <a:buSzPct val="100000"/>
              <a:buFont typeface="Helvetica"/>
              <a:buChar char="-"/>
              <a:defRPr spc="-1" sz="2000"/>
            </a:pPr>
            <a:r>
              <a:t>Hvor meget skal en malerrulle koste før det ville kunne betale sig at genbruge den?</a:t>
            </a:r>
          </a:p>
          <a:p>
            <a:pPr>
              <a:defRPr spc="-1" sz="2000"/>
            </a:pPr>
          </a:p>
          <a:p>
            <a:pPr>
              <a:defRPr spc="-1" sz="2000"/>
            </a:pPr>
            <a:r>
              <a:t>Emballage, Materialerester</a:t>
            </a:r>
          </a:p>
          <a:p>
            <a:pPr marL="171359" indent="-171000">
              <a:buClr>
                <a:srgbClr val="000000"/>
              </a:buClr>
              <a:buSzPct val="100000"/>
              <a:buFont typeface="Helvetica"/>
              <a:buChar char="-"/>
              <a:defRPr spc="-1" sz="2000"/>
            </a:pPr>
            <a:r>
              <a:t>Hvordan sorteres ”tom” emballage?</a:t>
            </a:r>
          </a:p>
          <a:p>
            <a:pPr marL="171359" indent="-171000">
              <a:buClr>
                <a:srgbClr val="000000"/>
              </a:buClr>
              <a:buSzPct val="100000"/>
              <a:buFont typeface="Helvetica"/>
              <a:buChar char="-"/>
              <a:defRPr spc="-1" sz="2000"/>
            </a:pPr>
            <a:r>
              <a:t>Hvordan sorteres malingsrester på genbrugspladsen?</a:t>
            </a:r>
          </a:p>
          <a:p>
            <a:pPr marL="171359" indent="-171000">
              <a:buClr>
                <a:srgbClr val="000000"/>
              </a:buClr>
              <a:buSzPct val="100000"/>
              <a:buFont typeface="Helvetica"/>
              <a:buChar char="-"/>
              <a:defRPr spc="-1" sz="2000"/>
            </a:pPr>
            <a:r>
              <a:t>Hvad er problemet hvis malingsrester kommer i det brændbare affald?</a:t>
            </a:r>
          </a:p>
          <a:p>
            <a:pPr>
              <a:defRPr spc="-1" sz="2000"/>
            </a:pPr>
          </a:p>
          <a:p>
            <a:pPr>
              <a:defRPr spc="-1" sz="2000"/>
            </a:pPr>
            <a:r>
              <a:t>Maling der forurener andre byggematerialer</a:t>
            </a:r>
          </a:p>
          <a:p>
            <a:pPr marL="171359" indent="-171000">
              <a:buClr>
                <a:srgbClr val="000000"/>
              </a:buClr>
              <a:buSzPct val="100000"/>
              <a:buFont typeface="Helvetica"/>
              <a:buChar char="-"/>
              <a:defRPr spc="-1" sz="2000"/>
            </a:pPr>
            <a:r>
              <a:t>Find 3 eksempler på materialer der bliver sværere at genbruge hvis de er malet med plastikmaling.</a:t>
            </a:r>
          </a:p>
          <a:p>
            <a:pPr marL="171359" indent="-171000">
              <a:buClr>
                <a:srgbClr val="000000"/>
              </a:buClr>
              <a:buSzPct val="100000"/>
              <a:buFont typeface="Helvetica"/>
              <a:buChar char="-"/>
              <a:defRPr spc="-1" sz="2000"/>
            </a:pPr>
            <a:r>
              <a:t>Hvordan kan man undgå at forurene andre materialer med plastikmaling?</a:t>
            </a:r>
          </a:p>
          <a:p>
            <a:pPr>
              <a:defRPr spc="-1" sz="2000"/>
            </a:pPr>
          </a:p>
          <a:p>
            <a:pPr>
              <a:defRPr spc="-1" sz="2000"/>
            </a:pPr>
            <a:r>
              <a:t>Mikroplast</a:t>
            </a:r>
          </a:p>
          <a:p>
            <a:pPr>
              <a:defRPr spc="-1" sz="2000"/>
            </a:pPr>
            <a:r>
              <a:t>- Undersøg og redegør for problematikker omkring mikroplast i maleraffald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0" name="Shape 1340"/>
          <p:cNvSpPr/>
          <p:nvPr>
            <p:ph type="sldImg"/>
          </p:nvPr>
        </p:nvSpPr>
        <p:spPr>
          <a:prstGeom prst="rect">
            <a:avLst/>
          </a:prstGeom>
        </p:spPr>
        <p:txBody>
          <a:bodyPr/>
          <a:lstStyle/>
          <a:p>
            <a:pPr/>
          </a:p>
        </p:txBody>
      </p:sp>
      <p:sp>
        <p:nvSpPr>
          <p:cNvPr id="1341" name="Shape 1341"/>
          <p:cNvSpPr/>
          <p:nvPr>
            <p:ph type="body" sz="quarter" idx="1"/>
          </p:nvPr>
        </p:nvSpPr>
        <p:spPr>
          <a:prstGeom prst="rect">
            <a:avLst/>
          </a:prstGeom>
        </p:spPr>
        <p:txBody>
          <a:bodyPr/>
          <a:lstStyle>
            <a:lvl1pPr marL="214200" indent="-212400">
              <a:defRPr spc="-1" sz="2000"/>
            </a:lvl1pPr>
          </a:lstStyle>
          <a:p>
            <a:pPr/>
            <a:r>
              <a:t>Lav en opsummering, gerne som dialog: Hvad har I oplevet ude på pladserne?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7" name="Shape 1347"/>
          <p:cNvSpPr/>
          <p:nvPr>
            <p:ph type="sldImg"/>
          </p:nvPr>
        </p:nvSpPr>
        <p:spPr>
          <a:prstGeom prst="rect">
            <a:avLst/>
          </a:prstGeom>
        </p:spPr>
        <p:txBody>
          <a:bodyPr/>
          <a:lstStyle/>
          <a:p>
            <a:pPr/>
          </a:p>
        </p:txBody>
      </p:sp>
      <p:sp>
        <p:nvSpPr>
          <p:cNvPr id="1348" name="Shape 1348"/>
          <p:cNvSpPr/>
          <p:nvPr>
            <p:ph type="body" sz="quarter" idx="1"/>
          </p:nvPr>
        </p:nvSpPr>
        <p:spPr>
          <a:prstGeom prst="rect">
            <a:avLst/>
          </a:prstGeom>
        </p:spPr>
        <p:txBody>
          <a:bodyPr/>
          <a:lstStyle>
            <a:lvl1pPr marL="215999" indent="-215999">
              <a:defRPr spc="-1" sz="2000"/>
            </a:lvl1pPr>
          </a:lstStyle>
          <a:p>
            <a:pPr/>
            <a:r>
              <a:t>Kilder til inspiration og videre læsning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2" name="Shape 1222"/>
          <p:cNvSpPr/>
          <p:nvPr>
            <p:ph type="sldImg"/>
          </p:nvPr>
        </p:nvSpPr>
        <p:spPr>
          <a:prstGeom prst="rect">
            <a:avLst/>
          </a:prstGeom>
        </p:spPr>
        <p:txBody>
          <a:bodyPr/>
          <a:lstStyle/>
          <a:p>
            <a:pPr/>
          </a:p>
        </p:txBody>
      </p:sp>
      <p:sp>
        <p:nvSpPr>
          <p:cNvPr id="1223" name="Shape 1223"/>
          <p:cNvSpPr/>
          <p:nvPr>
            <p:ph type="body" sz="quarter" idx="1"/>
          </p:nvPr>
        </p:nvSpPr>
        <p:spPr>
          <a:prstGeom prst="rect">
            <a:avLst/>
          </a:prstGeom>
        </p:spPr>
        <p:txBody>
          <a:bodyPr/>
          <a:lstStyle/>
          <a:p>
            <a:pPr marL="214200" indent="-212400">
              <a:defRPr spc="-1" sz="2000"/>
            </a:pPr>
            <a:r>
              <a:t>Kort gensyn med / introduktion til de 5 principper (er også præsenteret i Introduktionen). </a:t>
            </a:r>
          </a:p>
          <a:p>
            <a:pPr marL="214200" indent="-212400">
              <a:defRPr spc="-1" sz="2000"/>
            </a:pPr>
          </a:p>
          <a:p>
            <a:pPr marL="214200" indent="-212400">
              <a:defRPr spc="-1" sz="2000"/>
            </a:pPr>
            <a:r>
              <a:t>Tag en snak med eleverne om hvilke principper, der er vigtige når vi skal se på:</a:t>
            </a:r>
          </a:p>
          <a:p>
            <a:pPr marL="214200" indent="-212400">
              <a:defRPr spc="-1" sz="2000"/>
            </a:pPr>
          </a:p>
          <a:p>
            <a:pPr marL="343080" indent="-340920">
              <a:buClr>
                <a:srgbClr val="000000"/>
              </a:buClr>
              <a:buSzPct val="100000"/>
              <a:buAutoNum type="arabicParenR" startAt="1"/>
              <a:defRPr spc="-1" sz="2000"/>
            </a:pPr>
            <a:r>
              <a:t>affald (lang levetid, fornuftigt genbrug, klogt design)</a:t>
            </a:r>
          </a:p>
          <a:p>
            <a:pPr marL="343080" indent="-340920">
              <a:buClr>
                <a:srgbClr val="000000"/>
              </a:buClr>
              <a:buSzPct val="100000"/>
              <a:buAutoNum type="arabicParenR" startAt="1"/>
              <a:defRPr spc="-1" sz="2000"/>
            </a:pPr>
            <a:r>
              <a:t>genbrug (fornuftig genbrug, lav energi og undgå kemi, klogt design) </a:t>
            </a:r>
          </a:p>
          <a:p>
            <a:pPr marL="343080" indent="-340920">
              <a:buClr>
                <a:srgbClr val="000000"/>
              </a:buClr>
              <a:buSzPct val="100000"/>
              <a:buAutoNum type="arabicParenR" startAt="1"/>
              <a:defRPr spc="-1" sz="2000"/>
            </a:pPr>
            <a:r>
              <a:t>materialers livscyklus (alle 5)</a:t>
            </a:r>
          </a:p>
          <a:p>
            <a:pPr>
              <a:defRPr spc="-1" sz="2000"/>
            </a:pPr>
          </a:p>
          <a:p>
            <a:pPr>
              <a:defRPr spc="-1" sz="2000"/>
            </a:pPr>
            <a:r>
              <a:t>I Bygningsreglementet er det kun energiforbruget i driften af en bygning der tæller. Men hvad med den indlejrede energi i de forskellige materialer: udvinding af råstoffer, produktion af materialer, transport og energien brugt i byggefasen og til slut nedrivningen og affaldet.</a:t>
            </a:r>
          </a:p>
          <a:p>
            <a:pPr>
              <a:defRPr spc="-1" sz="2000"/>
            </a:pPr>
          </a:p>
          <a:p>
            <a:pPr>
              <a:defRPr spc="-1" sz="2000"/>
            </a:pPr>
            <a:r>
              <a:t>Levetiden og genanvendelsesmulighederne på de forskellige materialer er vigtig for at vurdere bæredygtighed.</a:t>
            </a:r>
          </a:p>
          <a:p>
            <a:pPr>
              <a:defRPr spc="-1" sz="2000"/>
            </a:pPr>
            <a:r>
              <a:t>Genanvendelsesmulighederne er større hvis vi undgår uønskede stoffer som skader miljø og sundhed og dermed er en barriere for cirkulær økonomi.</a:t>
            </a:r>
          </a:p>
          <a:p>
            <a:pPr>
              <a:defRPr spc="-1" sz="2000"/>
            </a:pPr>
          </a:p>
          <a:p>
            <a:pPr>
              <a:defRPr spc="-1" sz="2000"/>
            </a:pPr>
            <a:r>
              <a:t>River vi ned og bygger nyt eller renoverer vi og sørger for at genbruge og genanvende så meget som muligt. </a:t>
            </a:r>
          </a:p>
          <a:p>
            <a:pPr>
              <a:defRPr spc="-1" sz="2000"/>
            </a:pPr>
            <a:r>
              <a:t>Ved at lave velplanlagte indkøb, kan vi mindske spild, der genererer mere affald.</a:t>
            </a:r>
          </a:p>
          <a:p>
            <a:pPr>
              <a:defRPr spc="-1" sz="20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0" name="Shape 1230"/>
          <p:cNvSpPr/>
          <p:nvPr>
            <p:ph type="sldImg"/>
          </p:nvPr>
        </p:nvSpPr>
        <p:spPr>
          <a:prstGeom prst="rect">
            <a:avLst/>
          </a:prstGeom>
        </p:spPr>
        <p:txBody>
          <a:bodyPr/>
          <a:lstStyle/>
          <a:p>
            <a:pPr/>
          </a:p>
        </p:txBody>
      </p:sp>
      <p:sp>
        <p:nvSpPr>
          <p:cNvPr id="1231" name="Shape 1231"/>
          <p:cNvSpPr/>
          <p:nvPr>
            <p:ph type="body" sz="quarter" idx="1"/>
          </p:nvPr>
        </p:nvSpPr>
        <p:spPr>
          <a:prstGeom prst="rect">
            <a:avLst/>
          </a:prstGeom>
        </p:spPr>
        <p:txBody>
          <a:bodyPr/>
          <a:lstStyle/>
          <a:p>
            <a:pPr marL="214200" indent="-212400">
              <a:defRPr spc="-1" sz="2000"/>
            </a:pPr>
            <a:r>
              <a:t>Byggebranchen og dens påvirkninger på klima og miljø</a:t>
            </a:r>
          </a:p>
          <a:p>
            <a:pPr marL="214200" indent="-212400">
              <a:defRPr spc="-1" sz="2000"/>
            </a:pPr>
          </a:p>
          <a:p>
            <a:pPr marL="214200" indent="-212400">
              <a:defRPr spc="-1" sz="2000"/>
            </a:pPr>
            <a:r>
              <a:t>Vi hører meget om klimaforandringer og CO2 udledninger og fossile brændstoffer. Men det er også vigtigt at se på, hvem der forbruger de fossile brændsler og på andre måder er med til at bidrage til klimaforandringerne og til miljøproblemer.</a:t>
            </a:r>
          </a:p>
          <a:p>
            <a:pPr marL="214200" indent="-212400">
              <a:defRPr spc="-1" sz="2000"/>
            </a:pPr>
          </a:p>
          <a:p>
            <a:pPr marL="214200" indent="-212400">
              <a:defRPr spc="-1" sz="2000"/>
            </a:pPr>
            <a:r>
              <a:t>I denne sammenhæng har byggebranchen en stor rolle på forskellige områder: både i råstofforbrug, produktionen af byggematerialer, energiforbrug i bygninger og affald. </a:t>
            </a:r>
          </a:p>
          <a:p>
            <a:pPr marL="214200" indent="-212400">
              <a:defRPr spc="-1" sz="2000"/>
            </a:pPr>
          </a:p>
          <a:p>
            <a:pPr marL="214200" indent="-212400">
              <a:defRPr spc="-1" sz="2000"/>
            </a:pPr>
            <a:r>
              <a:t>Kilde: Concito / VCOB https://vcob.dk/byggeaffald/ (2020)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5" name="Shape 1235"/>
          <p:cNvSpPr/>
          <p:nvPr>
            <p:ph type="sldImg"/>
          </p:nvPr>
        </p:nvSpPr>
        <p:spPr>
          <a:prstGeom prst="rect">
            <a:avLst/>
          </a:prstGeom>
        </p:spPr>
        <p:txBody>
          <a:bodyPr/>
          <a:lstStyle/>
          <a:p>
            <a:pPr/>
          </a:p>
        </p:txBody>
      </p:sp>
      <p:sp>
        <p:nvSpPr>
          <p:cNvPr id="1236" name="Shape 1236"/>
          <p:cNvSpPr/>
          <p:nvPr>
            <p:ph type="body" sz="quarter" idx="1"/>
          </p:nvPr>
        </p:nvSpPr>
        <p:spPr>
          <a:prstGeom prst="rect">
            <a:avLst/>
          </a:prstGeom>
        </p:spPr>
        <p:txBody>
          <a:bodyPr/>
          <a:lstStyle/>
          <a:p>
            <a:pPr marL="214200" indent="-212400">
              <a:defRPr spc="-1" sz="2000"/>
            </a:pPr>
            <a:r>
              <a:t>Affaldstrekanten </a:t>
            </a:r>
          </a:p>
          <a:p>
            <a:pPr marL="214200" indent="-212400">
              <a:defRPr spc="-1" sz="2000"/>
            </a:pPr>
          </a:p>
          <a:p>
            <a:pPr marL="214200" indent="-212400">
              <a:defRPr spc="-1" sz="2000"/>
            </a:pPr>
            <a:r>
              <a:t>Forebyggelse: </a:t>
            </a:r>
          </a:p>
          <a:p>
            <a:pPr marL="214200" indent="-212400">
              <a:defRPr spc="-1" sz="2000"/>
            </a:pPr>
            <a:r>
              <a:t>- planlægning af byggeriet</a:t>
            </a:r>
          </a:p>
          <a:p>
            <a:pPr indent="1439">
              <a:defRPr spc="-1" sz="2000"/>
            </a:pPr>
            <a:r>
              <a:t>- byg mindre?</a:t>
            </a:r>
          </a:p>
          <a:p>
            <a:pPr>
              <a:defRPr spc="-1" sz="2000"/>
            </a:pPr>
          </a:p>
          <a:p>
            <a:pPr marL="214200" indent="-212400">
              <a:defRPr spc="-1" sz="2000"/>
            </a:pPr>
            <a:r>
              <a:t>Forberedelse til genbrug: </a:t>
            </a:r>
          </a:p>
          <a:p>
            <a:pPr marL="214200" indent="-212400">
              <a:defRPr spc="-1" sz="2000"/>
            </a:pPr>
            <a:r>
              <a:t>- udskiftning af enkeltdele i bygninger</a:t>
            </a:r>
          </a:p>
          <a:p>
            <a:pPr marL="214200" indent="-212400">
              <a:defRPr spc="-1" sz="2000"/>
            </a:pPr>
            <a:r>
              <a:t>- valg af materialer i byggeriet</a:t>
            </a:r>
          </a:p>
          <a:p>
            <a:pPr marL="214200" indent="-212400">
              <a:defRPr spc="-1" sz="2000"/>
            </a:pPr>
          </a:p>
          <a:p>
            <a:pPr marL="214200" indent="-212400">
              <a:defRPr spc="-1" sz="2000"/>
            </a:pPr>
            <a:r>
              <a:t>Genanvendelse:</a:t>
            </a:r>
          </a:p>
          <a:p>
            <a:pPr marL="214200" indent="-212400">
              <a:defRPr spc="-1" sz="2000"/>
            </a:pPr>
            <a:r>
              <a:t>- Mursten med kalkmørtel kan genbruges fordi de afrenses, cementmørtel er meget svært at rense af murstenene</a:t>
            </a:r>
          </a:p>
          <a:p>
            <a:pPr indent="1439">
              <a:defRPr spc="-1" sz="2000"/>
            </a:pPr>
            <a:r>
              <a:t>- Vinduer uden silikonefuge</a:t>
            </a:r>
          </a:p>
          <a:p>
            <a:pPr indent="1439">
              <a:defRPr spc="-1" sz="2000"/>
            </a:pPr>
            <a:r>
              <a:t>- Upcycling hvis muligt </a:t>
            </a:r>
          </a:p>
          <a:p>
            <a:pPr indent="1439">
              <a:defRPr spc="-1" sz="2000"/>
            </a:pPr>
          </a:p>
          <a:p>
            <a:pPr marL="214200" indent="-212400">
              <a:defRPr spc="-1" sz="2000"/>
            </a:pPr>
          </a:p>
          <a:p>
            <a:pPr marL="214200" indent="-212400">
              <a:defRPr spc="-1" sz="2000"/>
            </a:pPr>
            <a:r>
              <a:t>Anden nyttiggørelse:</a:t>
            </a:r>
          </a:p>
          <a:p>
            <a:pPr marL="214200" indent="-212400">
              <a:defRPr spc="-1" sz="2000"/>
            </a:pPr>
            <a:r>
              <a:t>- Afbrænding til varme</a:t>
            </a:r>
          </a:p>
          <a:p>
            <a:pPr marL="214200" indent="-212400">
              <a:defRPr spc="-1" sz="2000"/>
            </a:pPr>
            <a:r>
              <a:t>- Downcycling – fx til vejfyld</a:t>
            </a:r>
          </a:p>
          <a:p>
            <a:pPr marL="214200" indent="-212400">
              <a:defRPr spc="-1" sz="2000"/>
            </a:pPr>
          </a:p>
          <a:p>
            <a:pPr marL="214200" indent="-212400">
              <a:defRPr spc="-1" sz="2000"/>
            </a:pPr>
            <a:r>
              <a:t>Bortskaffelse:</a:t>
            </a:r>
          </a:p>
          <a:p>
            <a:pPr indent="1439">
              <a:defRPr spc="-1" sz="2000"/>
            </a:pPr>
            <a:r>
              <a:t>- Forbrænding</a:t>
            </a:r>
          </a:p>
          <a:p>
            <a:pPr indent="1439">
              <a:defRPr spc="-1" sz="2000"/>
            </a:pPr>
            <a:r>
              <a:t>- Deponi – undgås så vidt det overhovedet er muligt</a:t>
            </a:r>
          </a:p>
          <a:p>
            <a:pPr marL="214200" indent="-212400">
              <a:defRPr spc="-1" sz="2000"/>
            </a:pPr>
            <a:r>
              <a:t> </a:t>
            </a:r>
          </a:p>
          <a:p>
            <a:pPr marL="214200" indent="-212400">
              <a:defRPr spc="-1" sz="2000"/>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3" name="Shape 1243"/>
          <p:cNvSpPr/>
          <p:nvPr>
            <p:ph type="sldImg"/>
          </p:nvPr>
        </p:nvSpPr>
        <p:spPr>
          <a:prstGeom prst="rect">
            <a:avLst/>
          </a:prstGeom>
        </p:spPr>
        <p:txBody>
          <a:bodyPr/>
          <a:lstStyle/>
          <a:p>
            <a:pPr/>
          </a:p>
        </p:txBody>
      </p:sp>
      <p:sp>
        <p:nvSpPr>
          <p:cNvPr id="1244" name="Shape 1244"/>
          <p:cNvSpPr/>
          <p:nvPr>
            <p:ph type="body" sz="quarter" idx="1"/>
          </p:nvPr>
        </p:nvSpPr>
        <p:spPr>
          <a:prstGeom prst="rect">
            <a:avLst/>
          </a:prstGeom>
        </p:spPr>
        <p:txBody>
          <a:bodyPr/>
          <a:lstStyle/>
          <a:p>
            <a:pPr marL="214200" indent="-212400">
              <a:defRPr spc="-1" sz="2000"/>
            </a:pPr>
            <a:r>
              <a:t>Billedet er fra Café Kureon, et sted i Japan. Byggeriet er lavet til at kunne skilles ad i sine enkeltdele. Arkitekten hedder Kengo Kuma</a:t>
            </a:r>
          </a:p>
          <a:p>
            <a:pPr marL="214200" indent="-212400">
              <a:defRPr spc="-1" sz="2000"/>
            </a:pPr>
          </a:p>
          <a:p>
            <a:pPr marL="214200" indent="-212400">
              <a:defRPr spc="-1" sz="2000"/>
            </a:pPr>
            <a:r>
              <a:t>Renovering af bygninger er på mange måder miljømæssigt langt bedre end at rive ned og bygge nyt. Det gælder også i fht. affaldsproduktion. Både i fbm. nedrivningen og opførelsen af den nye bygning, vil affaldsproduktionen typisk være langt større end hvis bygningen renoveres/moderniseres. I mindre skala gælder det samme mindre reparationer i sammenligning med udskiftning til nyt. Der kan være en udfordring i, at arbejdstiden i mange tilfælde vil være større ved reparation end ved udskiftning, men der ligger et meget stort potentiale i at finde intelligente måder at udvikle området, både byggeteknisk og samfundsøkonomisk.</a:t>
            </a:r>
          </a:p>
          <a:p>
            <a:pPr marL="214200" indent="-212400">
              <a:defRPr spc="-1" sz="2000"/>
            </a:pPr>
          </a:p>
          <a:p>
            <a:pPr marL="214200" indent="-212400">
              <a:defRPr spc="-1" sz="2000"/>
            </a:pPr>
            <a:r>
              <a:t>Vær omhyggelig med opmåling og bestilling af materialer, så der er mindst muligt spild. Gennemsnitligt spild på en byggesag ligger nok et sted mellem 5 og 10 %.</a:t>
            </a:r>
          </a:p>
          <a:p>
            <a:pPr marL="214200" indent="-212400">
              <a:defRPr spc="-1" sz="2000"/>
            </a:pPr>
          </a:p>
          <a:p>
            <a:pPr marL="214200" indent="-212400">
              <a:defRPr spc="-1" sz="2000"/>
            </a:pPr>
            <a:r>
              <a:t>Designstrategier: Lang levetid, design der kan ændres med brugernes behov, design for disassembly (demontering) både materialer og bygninger</a:t>
            </a:r>
          </a:p>
          <a:p>
            <a:pPr marL="214200" indent="-212400">
              <a:defRPr spc="-1" sz="2000"/>
            </a:pPr>
          </a:p>
          <a:p>
            <a:pPr marL="214200" indent="-212400">
              <a:defRPr spc="-1" sz="2000"/>
            </a:pPr>
            <a:r>
              <a:t>Helhedstænkning i materialevalget: Man kan bruge nok så gode materialer, men ét dårligt materiale kan forurene de øvrige. Det bedste eksempel er PCB (Poly-Chlorerede Biphenyler),der typisk blev brugt i fugematerialer i 60’erne. De flygtige stoffer i materialet kan simpelthen sprede sig ud i de omgivende materialer, fx vindueskarme eller beton. Den beton der nedrives må så ikke bruges til fx vejfyld, men deponeres i stedet. Men det gælder også fx plastmaling på gipsplader eller på puds. Plastmalingen ødelægger muligheden for at genanvende materialerne. Et tredje eksempel kan være, at mursten muret med kalkmørtel meget bedre kan genbruges, end mursten muret med cementmørtel, som er svær at rense af.</a:t>
            </a:r>
          </a:p>
          <a:p>
            <a:pPr marL="214200" indent="-212400">
              <a:defRPr spc="-1" sz="2000"/>
            </a:pPr>
          </a:p>
          <a:p>
            <a:pPr marL="214200" indent="-212400">
              <a:defRPr b="1" i="1" spc="-1" sz="2000"/>
            </a:pPr>
            <a:r>
              <a:t>Spørg eleverne: </a:t>
            </a:r>
          </a:p>
          <a:p>
            <a:pPr marL="214200" indent="-212400">
              <a:defRPr spc="-1" sz="2000"/>
            </a:pPr>
            <a:r>
              <a:t>Har I idéer til byggematerialer der kan bruges igen efter nedrivning?</a:t>
            </a:r>
          </a:p>
          <a:p>
            <a:pPr marL="214200" indent="-212400">
              <a:defRPr spc="-1" sz="2000"/>
            </a:pPr>
            <a:r>
              <a:t>Har I forslag til hvordan man kan mindske eller undgå spild og affald?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1" name="Shape 1251"/>
          <p:cNvSpPr/>
          <p:nvPr>
            <p:ph type="sldImg"/>
          </p:nvPr>
        </p:nvSpPr>
        <p:spPr>
          <a:prstGeom prst="rect">
            <a:avLst/>
          </a:prstGeom>
        </p:spPr>
        <p:txBody>
          <a:bodyPr/>
          <a:lstStyle/>
          <a:p>
            <a:pPr/>
          </a:p>
        </p:txBody>
      </p:sp>
      <p:sp>
        <p:nvSpPr>
          <p:cNvPr id="1252" name="Shape 1252"/>
          <p:cNvSpPr/>
          <p:nvPr>
            <p:ph type="body" sz="quarter" idx="1"/>
          </p:nvPr>
        </p:nvSpPr>
        <p:spPr>
          <a:prstGeom prst="rect">
            <a:avLst/>
          </a:prstGeom>
        </p:spPr>
        <p:txBody>
          <a:bodyPr/>
          <a:lstStyle/>
          <a:p>
            <a:pPr marL="214200" indent="-212400">
              <a:defRPr spc="-1" sz="2000"/>
            </a:pPr>
            <a:r>
              <a:t>Direkte genanvendelse:</a:t>
            </a:r>
          </a:p>
          <a:p>
            <a:pPr marL="214200" indent="-212400">
              <a:defRPr spc="-1" sz="2000"/>
            </a:pPr>
          </a:p>
          <a:p>
            <a:pPr marL="214200" indent="-212400">
              <a:defRPr spc="-1" sz="2000"/>
            </a:pPr>
            <a:r>
              <a:t>Det vil sige, at materialet ikke skal igennem en ny industriel proces.</a:t>
            </a:r>
          </a:p>
          <a:p>
            <a:pPr marL="214200" indent="-212400">
              <a:defRPr spc="-1" sz="2000"/>
            </a:pPr>
          </a:p>
          <a:p>
            <a:pPr marL="214200" indent="-212400">
              <a:defRPr spc="-1" sz="2000"/>
            </a:pPr>
            <a:r>
              <a:t>Ved nedrivning: Foretag en screening af materialerne i bygningen.</a:t>
            </a:r>
          </a:p>
          <a:p>
            <a:pPr marL="214200" indent="-212400">
              <a:defRPr spc="-1" sz="2000"/>
            </a:pPr>
          </a:p>
          <a:p>
            <a:pPr marL="214200" indent="-212400">
              <a:defRPr spc="-1" sz="2000"/>
            </a:pPr>
            <a:r>
              <a:t>Nogen materialer kan genanvendes direkte, men i en ny, evt. degraderet funktion, fx Indvendige skillevægge af gamle vinduer eller let rustne stål tagplader over et udendørs halvtag.</a:t>
            </a:r>
          </a:p>
          <a:p>
            <a:pPr marL="214200" indent="-212400">
              <a:defRPr spc="-1" sz="2000"/>
            </a:pPr>
          </a:p>
          <a:p>
            <a:pPr marL="214200" indent="-212400">
              <a:defRPr spc="-1" sz="2000"/>
            </a:pPr>
            <a:r>
              <a:t>Flere og flere genbrugspladser begynder at handle med genbrugsmaterialer. Det er rigtig godt!</a:t>
            </a:r>
          </a:p>
          <a:p>
            <a:pPr marL="214200" indent="-212400">
              <a:defRPr spc="-1" sz="2000"/>
            </a:pPr>
          </a:p>
          <a:p>
            <a:pPr marL="214200" indent="-212400">
              <a:defRPr spc="-1" sz="2000"/>
            </a:pPr>
            <a:r>
              <a:t>Billede af genbrugsgulv i Hal 7 på Musicon i Roskilde. Et brugt gulv fra en sportshal er genbrugt i nyt mønster.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6" name="Shape 1256"/>
          <p:cNvSpPr/>
          <p:nvPr>
            <p:ph type="sldImg"/>
          </p:nvPr>
        </p:nvSpPr>
        <p:spPr>
          <a:prstGeom prst="rect">
            <a:avLst/>
          </a:prstGeom>
        </p:spPr>
        <p:txBody>
          <a:bodyPr/>
          <a:lstStyle/>
          <a:p>
            <a:pPr/>
          </a:p>
        </p:txBody>
      </p:sp>
      <p:sp>
        <p:nvSpPr>
          <p:cNvPr id="1257" name="Shape 1257"/>
          <p:cNvSpPr/>
          <p:nvPr>
            <p:ph type="body" sz="quarter" idx="1"/>
          </p:nvPr>
        </p:nvSpPr>
        <p:spPr>
          <a:prstGeom prst="rect">
            <a:avLst/>
          </a:prstGeom>
        </p:spPr>
        <p:txBody>
          <a:bodyPr/>
          <a:lstStyle/>
          <a:p>
            <a:pPr>
              <a:defRPr spc="-1"/>
            </a:pPr>
            <a:r>
              <a:t>Vis evt. en lille film (1 min.) om genbrug af mursten</a:t>
            </a:r>
          </a:p>
          <a:p>
            <a:pPr>
              <a:defRPr spc="-1"/>
            </a:pPr>
          </a:p>
          <a:p>
            <a:pPr marL="214200" indent="-212400">
              <a:defRPr spc="-1" sz="2000"/>
            </a:pPr>
            <a:r>
              <a:t>Video fra Gamle Mursten om hvordan de genbruger stenene https://www.youtube.com/watch?v=H2bK-KSqzQM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2" name="Shape 1262"/>
          <p:cNvSpPr/>
          <p:nvPr>
            <p:ph type="sldImg"/>
          </p:nvPr>
        </p:nvSpPr>
        <p:spPr>
          <a:prstGeom prst="rect">
            <a:avLst/>
          </a:prstGeom>
        </p:spPr>
        <p:txBody>
          <a:bodyPr/>
          <a:lstStyle/>
          <a:p>
            <a:pPr/>
          </a:p>
        </p:txBody>
      </p:sp>
      <p:sp>
        <p:nvSpPr>
          <p:cNvPr id="1263" name="Shape 1263"/>
          <p:cNvSpPr/>
          <p:nvPr>
            <p:ph type="body" sz="quarter" idx="1"/>
          </p:nvPr>
        </p:nvSpPr>
        <p:spPr>
          <a:prstGeom prst="rect">
            <a:avLst/>
          </a:prstGeom>
        </p:spPr>
        <p:txBody>
          <a:bodyPr/>
          <a:lstStyle>
            <a:lvl1pPr marL="214200" indent="-212400">
              <a:defRPr spc="-1" sz="2000"/>
            </a:lvl1pPr>
          </a:lstStyle>
          <a:p>
            <a:pPr/>
            <a:r>
              <a:t>Kilde: Videnscenter for Cirkulær Økonomi i Byggeriet https://vcob.dk/byggeaffald/  (2020) Andre kilder siger at affald fra byggeriet udgør ca. 30 eller 35 % af alt affald, men der er enighed om at det er meget store mængder og dermed vigtigt at arbejde på at reducere og øge genanvendelse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8" name="Shape 1268"/>
          <p:cNvSpPr/>
          <p:nvPr>
            <p:ph type="sldImg"/>
          </p:nvPr>
        </p:nvSpPr>
        <p:spPr>
          <a:prstGeom prst="rect">
            <a:avLst/>
          </a:prstGeom>
        </p:spPr>
        <p:txBody>
          <a:bodyPr/>
          <a:lstStyle/>
          <a:p>
            <a:pPr/>
          </a:p>
        </p:txBody>
      </p:sp>
      <p:sp>
        <p:nvSpPr>
          <p:cNvPr id="1269" name="Shape 1269"/>
          <p:cNvSpPr/>
          <p:nvPr>
            <p:ph type="body" sz="quarter" idx="1"/>
          </p:nvPr>
        </p:nvSpPr>
        <p:spPr>
          <a:prstGeom prst="rect">
            <a:avLst/>
          </a:prstGeom>
        </p:spPr>
        <p:txBody>
          <a:bodyPr/>
          <a:lstStyle/>
          <a:p>
            <a:pPr marL="214200" indent="-212400">
              <a:defRPr spc="-1" sz="2000"/>
            </a:pPr>
            <a:r>
              <a:t>Hvad er genbrug?</a:t>
            </a:r>
          </a:p>
          <a:p>
            <a:pPr marL="214200" indent="-212400">
              <a:defRPr spc="-1" sz="2000"/>
            </a:pPr>
            <a:r>
              <a:t>Hvilke barrierer er der for at genbruge byggematerialer og kan vi gøre det lettere at genbruge?</a:t>
            </a:r>
          </a:p>
          <a:p>
            <a:pPr marL="214200" indent="-212400">
              <a:defRPr spc="-1" sz="2000"/>
            </a:pPr>
          </a:p>
          <a:p>
            <a:pPr marL="214200" indent="-212400">
              <a:defRPr spc="-1" sz="2000"/>
            </a:pPr>
            <a:r>
              <a:t>Som det fremgår af figuren, kan vi ved genbrug af forskellige materialer springe yderligere råstofudvinding og produktion over. Men der er en række udfordringer og barrierer for genbrug af tidligere indbyggede byggevarer som eksempelvis krav til funktionalitet og kvalitet, krav om CE-mærkning, lovgivning, indhold af farlige eller sundhedsskadelige stoffer og branchens traditioner</a:t>
            </a:r>
          </a:p>
          <a:p>
            <a:pPr marL="214200" indent="-212400">
              <a:defRPr spc="-1" sz="2000"/>
            </a:pPr>
          </a:p>
          <a:p>
            <a:pPr marL="214200" indent="-212400">
              <a:defRPr spc="-1" sz="2000"/>
            </a:pPr>
            <a:r>
              <a:t>Genanvendelse og bygningsreglementet:</a:t>
            </a:r>
          </a:p>
          <a:p>
            <a:pPr marL="214200" indent="-212400">
              <a:defRPr spc="-1" sz="2000"/>
            </a:pPr>
            <a:r>
              <a:t>Når man bygger en ny bygning eller foretager en større ombygning, så skal byggeriet leve op til kravene i bygningsreglementet. Det drejer sig f.eks. om konstruktionens sikkerhed, brandforhold, et sundt indeklima og et lavt energiforbrug.</a:t>
            </a:r>
          </a:p>
          <a:p>
            <a:pPr marL="214200" indent="-212400">
              <a:defRPr spc="-1" sz="2000"/>
            </a:pPr>
          </a:p>
          <a:p>
            <a:pPr marL="214200" indent="-212400">
              <a:defRPr spc="-1" sz="2000"/>
            </a:pPr>
            <a:r>
              <a:t>Dette gælder også for genbrugsmaterialer – f.eks. kan et ældre vindue med en dårlig energimæssig ydeevne ofte skulle suppleres med et energiforsatsvindue for at opfylde bygningsreglementets energikrav til vinduer</a:t>
            </a:r>
          </a:p>
          <a:p>
            <a:pPr marL="214200" indent="-212400">
              <a:defRPr spc="-1" sz="2000"/>
            </a:pPr>
          </a:p>
          <a:p>
            <a:pPr marL="214200" indent="-212400">
              <a:defRPr spc="-1" sz="2000"/>
            </a:pPr>
            <a:r>
              <a:t>Manglende dokumentation betyder, at det kan være mere bøvlet at få lov at anvende genbrugs-byggematerialer i nye bygninger. I visse tilfælde vil det ligefrem ikke være lovligt at anvende genbrugte byggematerialer.</a:t>
            </a:r>
          </a:p>
          <a:p>
            <a:pPr marL="214200" indent="-212400">
              <a:defRPr spc="-1" sz="2000"/>
            </a:pPr>
          </a:p>
          <a:p>
            <a:pPr marL="214200" indent="-212400">
              <a:defRPr spc="-1" sz="2000"/>
            </a:pPr>
            <a:r>
              <a:t>Https://byggevareinfo.dk/file/634462/TBST-2016-Info-pjece-Genbrug-af-byggevarer.pdf</a:t>
            </a:r>
          </a:p>
          <a:p>
            <a:pPr marL="214200" indent="-212400">
              <a:defRPr spc="-1" sz="2000"/>
            </a:pPr>
          </a:p>
          <a:p>
            <a:pPr marL="214200" indent="-212400">
              <a:defRPr spc="-1" sz="2000"/>
            </a:pPr>
            <a:r>
              <a:t>Figur: egen grafik</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5"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96" name="Body Level One…"/>
          <p:cNvSpPr txBox="1"/>
          <p:nvPr>
            <p:ph type="body" sz="half" idx="1"/>
          </p:nvPr>
        </p:nvSpPr>
        <p:spPr>
          <a:xfrm>
            <a:off x="457200" y="1203480"/>
            <a:ext cx="8229241"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PlaceHolder 3"/>
          <p:cNvSpPr/>
          <p:nvPr>
            <p:ph type="body" sz="half" idx="21"/>
          </p:nvPr>
        </p:nvSpPr>
        <p:spPr>
          <a:xfrm>
            <a:off x="457199" y="2761919"/>
            <a:ext cx="8229242" cy="1422722"/>
          </a:xfrm>
          <a:prstGeom prst="rect">
            <a:avLst/>
          </a:prstGeom>
        </p:spPr>
        <p:txBody>
          <a:bodyPr/>
          <a:lstStyle/>
          <a:p>
            <a:pPr>
              <a:defRPr spc="-100"/>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99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9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9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9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00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101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102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2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2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2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10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103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3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3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3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10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104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4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4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4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10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105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5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5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10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106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6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6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6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6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10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07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7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7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8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8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8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8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10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0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105"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106" name="Body Level One…"/>
          <p:cNvSpPr txBox="1"/>
          <p:nvPr>
            <p:ph type="body" sz="quarter" idx="1"/>
          </p:nvPr>
        </p:nvSpPr>
        <p:spPr>
          <a:xfrm>
            <a:off x="457200" y="1203480"/>
            <a:ext cx="4015800"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10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109" name="PlaceHolder 5"/>
          <p:cNvSpPr/>
          <p:nvPr>
            <p:ph type="body" sz="quarter" idx="21"/>
          </p:nvPr>
        </p:nvSpPr>
        <p:spPr>
          <a:xfrm>
            <a:off x="4674239" y="2761919"/>
            <a:ext cx="4015800" cy="1422722"/>
          </a:xfrm>
          <a:prstGeom prst="rect">
            <a:avLst/>
          </a:prstGeom>
        </p:spPr>
        <p:txBody>
          <a:bodyPr/>
          <a:lstStyle/>
          <a:p>
            <a:pPr>
              <a:defRPr spc="-100"/>
            </a:pP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09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9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110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0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111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1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1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1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12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113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114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4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4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14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1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115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5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5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15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11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116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6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6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16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11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117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7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7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11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118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8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8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18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18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11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17"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118" name="Body Level One…"/>
          <p:cNvSpPr txBox="1"/>
          <p:nvPr>
            <p:ph type="body" sz="quarter" idx="1"/>
          </p:nvPr>
        </p:nvSpPr>
        <p:spPr>
          <a:xfrm>
            <a:off x="457200" y="1203480"/>
            <a:ext cx="2649601"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12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12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12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123" name="PlaceHolder 7"/>
          <p:cNvSpPr/>
          <p:nvPr>
            <p:ph type="body" sz="quarter" idx="21"/>
          </p:nvPr>
        </p:nvSpPr>
        <p:spPr>
          <a:xfrm>
            <a:off x="6022080" y="2761919"/>
            <a:ext cx="2649601" cy="1422722"/>
          </a:xfrm>
          <a:prstGeom prst="rect">
            <a:avLst/>
          </a:prstGeom>
        </p:spPr>
        <p:txBody>
          <a:bodyPr/>
          <a:lstStyle/>
          <a:p>
            <a:pPr>
              <a:defRPr spc="-100"/>
            </a:pPr>
          </a:p>
        </p:txBody>
      </p:sp>
      <p:sp>
        <p:nvSpPr>
          <p:cNvPr id="1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19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9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9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20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20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20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20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12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3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3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14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4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15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5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5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1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6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17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18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8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8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8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8"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19" name="Body Level One…"/>
          <p:cNvSpPr txBox="1"/>
          <p:nvPr>
            <p:ph type="body" idx="1"/>
          </p:nvPr>
        </p:nvSpPr>
        <p:spPr>
          <a:xfrm>
            <a:off x="457200" y="1203480"/>
            <a:ext cx="8229241" cy="2982961"/>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19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9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9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9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1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20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0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0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0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2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21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1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1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2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22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2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2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2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2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2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23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3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3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2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2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5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5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6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6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27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7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7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8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7"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28" name="Body Level One…"/>
          <p:cNvSpPr txBox="1"/>
          <p:nvPr>
            <p:ph type="body" idx="1"/>
          </p:nvPr>
        </p:nvSpPr>
        <p:spPr>
          <a:xfrm>
            <a:off x="457200" y="1203480"/>
            <a:ext cx="8229241" cy="298296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29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30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0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0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0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3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31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1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1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1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32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2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2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2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3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33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3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3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3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34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4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4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4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4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3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35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5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5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3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3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37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7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38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8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6"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37" name="Body Level One…"/>
          <p:cNvSpPr txBox="1"/>
          <p:nvPr>
            <p:ph type="body" sz="half" idx="1"/>
          </p:nvPr>
        </p:nvSpPr>
        <p:spPr>
          <a:xfrm>
            <a:off x="457200" y="1203480"/>
            <a:ext cx="4015800" cy="298296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8" name="PlaceHolder 3"/>
          <p:cNvSpPr/>
          <p:nvPr>
            <p:ph type="body" sz="half" idx="21"/>
          </p:nvPr>
        </p:nvSpPr>
        <p:spPr>
          <a:xfrm>
            <a:off x="4674239" y="1203480"/>
            <a:ext cx="4015800" cy="2982961"/>
          </a:xfrm>
          <a:prstGeom prst="rect">
            <a:avLst/>
          </a:prstGeom>
        </p:spPr>
        <p:txBody>
          <a:bodyPr/>
          <a:lstStyle/>
          <a:p>
            <a:pPr>
              <a:defRPr spc="-100"/>
            </a:pP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9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9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9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0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41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42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2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2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2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4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43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3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3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3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44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4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4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4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4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45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5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5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4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46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6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6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6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6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4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47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7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7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8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8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8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8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4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4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6"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49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9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50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0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51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1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1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5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2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3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54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4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4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4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5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55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5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5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5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5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56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6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6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6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5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57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7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7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5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58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8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8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8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8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5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4" name="Body Level One…"/>
          <p:cNvSpPr txBox="1"/>
          <p:nvPr>
            <p:ph type="body" idx="1"/>
          </p:nvPr>
        </p:nvSpPr>
        <p:spPr>
          <a:xfrm>
            <a:off x="457200" y="205199"/>
            <a:ext cx="8229241" cy="3981241"/>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59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9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9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6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6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61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1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62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2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63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3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3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6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4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65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6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6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6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6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6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67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7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7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7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6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68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8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8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8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6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2"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63" name="Body Level One…"/>
          <p:cNvSpPr txBox="1"/>
          <p:nvPr>
            <p:ph type="body" sz="quarter" idx="1"/>
          </p:nvPr>
        </p:nvSpPr>
        <p:spPr>
          <a:xfrm>
            <a:off x="457200" y="1203480"/>
            <a:ext cx="4015800"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65" name="PlaceHolder 4"/>
          <p:cNvSpPr/>
          <p:nvPr>
            <p:ph type="body" sz="quarter" idx="21"/>
          </p:nvPr>
        </p:nvSpPr>
        <p:spPr>
          <a:xfrm>
            <a:off x="457199" y="2761919"/>
            <a:ext cx="4015801" cy="1422722"/>
          </a:xfrm>
          <a:prstGeom prst="rect">
            <a:avLst/>
          </a:prstGeom>
        </p:spPr>
        <p:txBody>
          <a:bodyPr/>
          <a:lstStyle/>
          <a:p>
            <a:pPr>
              <a:defRPr spc="-100"/>
            </a:pP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69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9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9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6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70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0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0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0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0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7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71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1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1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7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73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3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74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4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75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5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5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7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6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77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78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8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8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8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7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3"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74" name="Body Level One…"/>
          <p:cNvSpPr txBox="1"/>
          <p:nvPr>
            <p:ph type="body" sz="half" idx="1"/>
          </p:nvPr>
        </p:nvSpPr>
        <p:spPr>
          <a:xfrm>
            <a:off x="457200" y="1203480"/>
            <a:ext cx="4015800" cy="298296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76" name="PlaceHolder 4"/>
          <p:cNvSpPr/>
          <p:nvPr>
            <p:ph type="body" sz="quarter" idx="21"/>
          </p:nvPr>
        </p:nvSpPr>
        <p:spPr>
          <a:xfrm>
            <a:off x="4674239" y="2761919"/>
            <a:ext cx="4015800" cy="1422722"/>
          </a:xfrm>
          <a:prstGeom prst="rect">
            <a:avLst/>
          </a:prstGeom>
        </p:spPr>
        <p:txBody>
          <a:bodyPr/>
          <a:lstStyle/>
          <a:p>
            <a:pPr>
              <a:defRPr spc="-100"/>
            </a:pP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9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9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9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9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7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0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0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0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0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8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81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1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1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8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82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2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2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2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2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8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83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3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3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8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8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85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5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86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6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87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7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7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8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88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4"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85" name="Body Level One…"/>
          <p:cNvSpPr txBox="1"/>
          <p:nvPr>
            <p:ph type="body" sz="quarter" idx="1"/>
          </p:nvPr>
        </p:nvSpPr>
        <p:spPr>
          <a:xfrm>
            <a:off x="457200" y="1203480"/>
            <a:ext cx="4015800"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87" name="PlaceHolder 4"/>
          <p:cNvSpPr/>
          <p:nvPr>
            <p:ph type="body" sz="half" idx="21"/>
          </p:nvPr>
        </p:nvSpPr>
        <p:spPr>
          <a:xfrm>
            <a:off x="457199" y="2761919"/>
            <a:ext cx="8229242" cy="1422722"/>
          </a:xfrm>
          <a:prstGeom prst="rect">
            <a:avLst/>
          </a:prstGeom>
        </p:spPr>
        <p:txBody>
          <a:bodyPr/>
          <a:lstStyle/>
          <a:p>
            <a:pPr>
              <a:defRPr spc="-100"/>
            </a:pP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89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90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0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0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0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9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91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1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1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1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9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92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2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2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2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9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3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3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3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9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94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4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4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4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4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9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95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5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5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9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9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97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7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98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8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 Id="rId86" Type="http://schemas.openxmlformats.org/officeDocument/2006/relationships/slideLayout" Target="../slideLayouts/slideLayout85.xml"/><Relationship Id="rId87" Type="http://schemas.openxmlformats.org/officeDocument/2006/relationships/slideLayout" Target="../slideLayouts/slideLayout86.xml"/><Relationship Id="rId88" Type="http://schemas.openxmlformats.org/officeDocument/2006/relationships/slideLayout" Target="../slideLayouts/slideLayout87.xml"/><Relationship Id="rId89" Type="http://schemas.openxmlformats.org/officeDocument/2006/relationships/slideLayout" Target="../slideLayouts/slideLayout88.xml"/><Relationship Id="rId90" Type="http://schemas.openxmlformats.org/officeDocument/2006/relationships/slideLayout" Target="../slideLayouts/slideLayout89.xml"/><Relationship Id="rId91" Type="http://schemas.openxmlformats.org/officeDocument/2006/relationships/slideLayout" Target="../slideLayouts/slideLayout90.xml"/><Relationship Id="rId92" Type="http://schemas.openxmlformats.org/officeDocument/2006/relationships/slideLayout" Target="../slideLayouts/slideLayout91.xml"/><Relationship Id="rId93" Type="http://schemas.openxmlformats.org/officeDocument/2006/relationships/slideLayout" Target="../slideLayouts/slideLayout92.xml"/><Relationship Id="rId94" Type="http://schemas.openxmlformats.org/officeDocument/2006/relationships/slideLayout" Target="../slideLayouts/slideLayout93.xml"/><Relationship Id="rId95" Type="http://schemas.openxmlformats.org/officeDocument/2006/relationships/slideLayout" Target="../slideLayouts/slideLayout94.xml"/><Relationship Id="rId96" Type="http://schemas.openxmlformats.org/officeDocument/2006/relationships/slideLayout" Target="../slideLayouts/slideLayout95.xml"/><Relationship Id="rId97" Type="http://schemas.openxmlformats.org/officeDocument/2006/relationships/slideLayout" Target="../slideLayouts/slideLayout96.xml"/><Relationship Id="rId98" Type="http://schemas.openxmlformats.org/officeDocument/2006/relationships/slideLayout" Target="../slideLayouts/slideLayout97.xml"/><Relationship Id="rId99" Type="http://schemas.openxmlformats.org/officeDocument/2006/relationships/slideLayout" Target="../slideLayouts/slideLayout98.xml"/><Relationship Id="rId100" Type="http://schemas.openxmlformats.org/officeDocument/2006/relationships/slideLayout" Target="../slideLayouts/slideLayout99.xml"/><Relationship Id="rId101" Type="http://schemas.openxmlformats.org/officeDocument/2006/relationships/slideLayout" Target="../slideLayouts/slideLayout100.xml"/><Relationship Id="rId102" Type="http://schemas.openxmlformats.org/officeDocument/2006/relationships/slideLayout" Target="../slideLayouts/slideLayout101.xml"/><Relationship Id="rId103" Type="http://schemas.openxmlformats.org/officeDocument/2006/relationships/slideLayout" Target="../slideLayouts/slideLayout102.xml"/><Relationship Id="rId104" Type="http://schemas.openxmlformats.org/officeDocument/2006/relationships/slideLayout" Target="../slideLayouts/slideLayout103.xml"/><Relationship Id="rId105" Type="http://schemas.openxmlformats.org/officeDocument/2006/relationships/slideLayout" Target="../slideLayouts/slideLayout104.xml"/><Relationship Id="rId106" Type="http://schemas.openxmlformats.org/officeDocument/2006/relationships/slideLayout" Target="../slideLayouts/slideLayout105.xml"/><Relationship Id="rId107" Type="http://schemas.openxmlformats.org/officeDocument/2006/relationships/slideLayout" Target="../slideLayouts/slideLayout106.xml"/><Relationship Id="rId108" Type="http://schemas.openxmlformats.org/officeDocument/2006/relationships/slideLayout" Target="../slideLayouts/slideLayout107.xml"/><Relationship Id="rId109" Type="http://schemas.openxmlformats.org/officeDocument/2006/relationships/slideLayout" Target="../slideLayouts/slideLayout108.xml"/><Relationship Id="rId110" Type="http://schemas.openxmlformats.org/officeDocument/2006/relationships/slideLayout" Target="../slideLayouts/slideLayout109.xml"/><Relationship Id="rId111" Type="http://schemas.openxmlformats.org/officeDocument/2006/relationships/slideLayout" Target="../slideLayouts/slideLayout110.xml"/><Relationship Id="rId112" Type="http://schemas.openxmlformats.org/officeDocument/2006/relationships/slideLayout" Target="../slideLayouts/slideLayout111.xml"/><Relationship Id="rId113" Type="http://schemas.openxmlformats.org/officeDocument/2006/relationships/slideLayout" Target="../slideLayouts/slideLayout112.xml"/><Relationship Id="rId114" Type="http://schemas.openxmlformats.org/officeDocument/2006/relationships/slideLayout" Target="../slideLayouts/slideLayout113.xml"/><Relationship Id="rId115" Type="http://schemas.openxmlformats.org/officeDocument/2006/relationships/slideLayout" Target="../slideLayouts/slideLayout114.xml"/><Relationship Id="rId116" Type="http://schemas.openxmlformats.org/officeDocument/2006/relationships/slideLayout" Target="../slideLayouts/slideLayout115.xml"/><Relationship Id="rId117" Type="http://schemas.openxmlformats.org/officeDocument/2006/relationships/slideLayout" Target="../slideLayouts/slideLayout116.xml"/><Relationship Id="rId118" Type="http://schemas.openxmlformats.org/officeDocument/2006/relationships/slideLayout" Target="../slideLayouts/slideLayout117.xml"/><Relationship Id="rId119" Type="http://schemas.openxmlformats.org/officeDocument/2006/relationships/slideLayout" Target="../slideLayouts/slideLayout118.xml"/><Relationship Id="rId120" Type="http://schemas.openxmlformats.org/officeDocument/2006/relationships/slideLayout" Target="../slideLayouts/slideLayout119.xml"/><Relationship Id="rId121"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 id="2147483754" r:id="rId107"/>
    <p:sldLayoutId id="2147483755" r:id="rId108"/>
    <p:sldLayoutId id="2147483756" r:id="rId109"/>
    <p:sldLayoutId id="2147483757" r:id="rId110"/>
    <p:sldLayoutId id="2147483758" r:id="rId111"/>
    <p:sldLayoutId id="2147483759" r:id="rId112"/>
    <p:sldLayoutId id="2147483760" r:id="rId113"/>
    <p:sldLayoutId id="2147483761" r:id="rId114"/>
    <p:sldLayoutId id="2147483762" r:id="rId115"/>
    <p:sldLayoutId id="2147483763" r:id="rId116"/>
    <p:sldLayoutId id="2147483764" r:id="rId117"/>
    <p:sldLayoutId id="2147483765" r:id="rId118"/>
    <p:sldLayoutId id="2147483766" r:id="rId119"/>
    <p:sldLayoutId id="2147483767" r:id="rId120"/>
    <p:sldLayoutId id="2147483768" r:id="rId12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n-lt"/>
          <a:ea typeface="+mn-ea"/>
          <a:cs typeface="+mn-cs"/>
          <a:sym typeface="Arial"/>
        </a:defRPr>
      </a:lvl9pPr>
    </p:titleStyle>
    <p:bodyStyle>
      <a:lvl1pPr marL="431999" marR="0" indent="-323999" algn="l" defTabSz="914400" rtl="0" latinLnBrk="0">
        <a:lnSpc>
          <a:spcPct val="90000"/>
        </a:lnSpc>
        <a:spcBef>
          <a:spcPts val="1400"/>
        </a:spcBef>
        <a:spcAft>
          <a:spcPts val="0"/>
        </a:spcAft>
        <a:buClr>
          <a:srgbClr val="000000"/>
        </a:buClr>
        <a:buSzPct val="45000"/>
        <a:buFontTx/>
        <a:buChar char="●"/>
        <a:tabLst/>
        <a:defRPr b="0" baseline="0" cap="none" i="0" spc="-1" strike="noStrike" sz="2800" u="none">
          <a:solidFill>
            <a:srgbClr val="000000"/>
          </a:solidFill>
          <a:uFillTx/>
          <a:latin typeface="+mn-lt"/>
          <a:ea typeface="+mn-ea"/>
          <a:cs typeface="+mn-cs"/>
          <a:sym typeface="Arial"/>
        </a:defRPr>
      </a:lvl1pPr>
      <a:lvl2pPr marL="993600" marR="0" indent="-453600" algn="l" defTabSz="914400" rtl="0" latinLnBrk="0">
        <a:lnSpc>
          <a:spcPct val="90000"/>
        </a:lnSpc>
        <a:spcBef>
          <a:spcPts val="1400"/>
        </a:spcBef>
        <a:spcAft>
          <a:spcPts val="0"/>
        </a:spcAft>
        <a:buClr>
          <a:srgbClr val="000000"/>
        </a:buClr>
        <a:buSzPct val="75000"/>
        <a:buFontTx/>
        <a:buChar char="−"/>
        <a:tabLst/>
        <a:defRPr b="0" baseline="0" cap="none" i="0" spc="-1" strike="noStrike" sz="2800" u="none">
          <a:solidFill>
            <a:srgbClr val="000000"/>
          </a:solidFill>
          <a:uFillTx/>
          <a:latin typeface="+mn-lt"/>
          <a:ea typeface="+mn-ea"/>
          <a:cs typeface="+mn-cs"/>
          <a:sym typeface="Arial"/>
        </a:defRPr>
      </a:lvl2pPr>
      <a:lvl3pPr marL="1455999" marR="0" indent="-448000" algn="l" defTabSz="914400" rtl="0" latinLnBrk="0">
        <a:lnSpc>
          <a:spcPct val="90000"/>
        </a:lnSpc>
        <a:spcBef>
          <a:spcPts val="1400"/>
        </a:spcBef>
        <a:spcAft>
          <a:spcPts val="0"/>
        </a:spcAft>
        <a:buClr>
          <a:srgbClr val="000000"/>
        </a:buClr>
        <a:buSzPct val="45000"/>
        <a:buFontTx/>
        <a:buChar char="●"/>
        <a:tabLst/>
        <a:defRPr b="0" baseline="0" cap="none" i="0" spc="-1" strike="noStrike" sz="2800" u="none">
          <a:solidFill>
            <a:srgbClr val="000000"/>
          </a:solidFill>
          <a:uFillTx/>
          <a:latin typeface="+mn-lt"/>
          <a:ea typeface="+mn-ea"/>
          <a:cs typeface="+mn-cs"/>
          <a:sym typeface="Arial"/>
        </a:defRPr>
      </a:lvl3pPr>
      <a:lvl4pPr marL="1847999" marR="0" indent="-336000" algn="l" defTabSz="914400" rtl="0" latinLnBrk="0">
        <a:lnSpc>
          <a:spcPct val="90000"/>
        </a:lnSpc>
        <a:spcBef>
          <a:spcPts val="1400"/>
        </a:spcBef>
        <a:spcAft>
          <a:spcPts val="0"/>
        </a:spcAft>
        <a:buClr>
          <a:srgbClr val="000000"/>
        </a:buClr>
        <a:buSzPct val="75000"/>
        <a:buFontTx/>
        <a:buChar char="−"/>
        <a:tabLst/>
        <a:defRPr b="0" baseline="0" cap="none" i="0" spc="-1" strike="noStrike" sz="2800" u="none">
          <a:solidFill>
            <a:srgbClr val="000000"/>
          </a:solidFill>
          <a:uFillTx/>
          <a:latin typeface="+mn-lt"/>
          <a:ea typeface="+mn-ea"/>
          <a:cs typeface="+mn-cs"/>
          <a:sym typeface="Arial"/>
        </a:defRPr>
      </a:lvl4pPr>
      <a:lvl5pPr marL="2246399" marR="0" indent="-302399" algn="l" defTabSz="914400" rtl="0" latinLnBrk="0">
        <a:lnSpc>
          <a:spcPct val="90000"/>
        </a:lnSpc>
        <a:spcBef>
          <a:spcPts val="1400"/>
        </a:spcBef>
        <a:spcAft>
          <a:spcPts val="0"/>
        </a:spcAft>
        <a:buClr>
          <a:srgbClr val="000000"/>
        </a:buClr>
        <a:buSzPct val="45000"/>
        <a:buFontTx/>
        <a:buChar char="●"/>
        <a:tabLst/>
        <a:defRPr b="0" baseline="0" cap="none" i="0" spc="-1" strike="noStrike" sz="2800" u="none">
          <a:solidFill>
            <a:srgbClr val="000000"/>
          </a:solidFill>
          <a:uFillTx/>
          <a:latin typeface="+mn-lt"/>
          <a:ea typeface="+mn-ea"/>
          <a:cs typeface="+mn-cs"/>
          <a:sym typeface="Arial"/>
        </a:defRPr>
      </a:lvl5pPr>
      <a:lvl6pPr marL="2678399" marR="0" indent="-302399" algn="l" defTabSz="914400" rtl="0" latinLnBrk="0">
        <a:lnSpc>
          <a:spcPct val="90000"/>
        </a:lnSpc>
        <a:spcBef>
          <a:spcPts val="1400"/>
        </a:spcBef>
        <a:spcAft>
          <a:spcPts val="0"/>
        </a:spcAft>
        <a:buClr>
          <a:srgbClr val="000000"/>
        </a:buClr>
        <a:buSzPct val="45000"/>
        <a:buFontTx/>
        <a:buChar char="●"/>
        <a:tabLst/>
        <a:defRPr b="0" baseline="0" cap="none" i="0" spc="-1" strike="noStrike" sz="2800" u="none">
          <a:solidFill>
            <a:srgbClr val="000000"/>
          </a:solidFill>
          <a:uFillTx/>
          <a:latin typeface="+mn-lt"/>
          <a:ea typeface="+mn-ea"/>
          <a:cs typeface="+mn-cs"/>
          <a:sym typeface="Arial"/>
        </a:defRPr>
      </a:lvl6pPr>
      <a:lvl7pPr marL="3110399" marR="0" indent="-302399" algn="l" defTabSz="914400" rtl="0" latinLnBrk="0">
        <a:lnSpc>
          <a:spcPct val="90000"/>
        </a:lnSpc>
        <a:spcBef>
          <a:spcPts val="1400"/>
        </a:spcBef>
        <a:spcAft>
          <a:spcPts val="0"/>
        </a:spcAft>
        <a:buClr>
          <a:srgbClr val="000000"/>
        </a:buClr>
        <a:buSzPct val="45000"/>
        <a:buFontTx/>
        <a:buChar char="●"/>
        <a:tabLst/>
        <a:defRPr b="0" baseline="0" cap="none" i="0" spc="-1" strike="noStrike" sz="2800" u="none">
          <a:solidFill>
            <a:srgbClr val="000000"/>
          </a:solidFill>
          <a:uFillTx/>
          <a:latin typeface="+mn-lt"/>
          <a:ea typeface="+mn-ea"/>
          <a:cs typeface="+mn-cs"/>
          <a:sym typeface="Arial"/>
        </a:defRPr>
      </a:lvl7pPr>
      <a:lvl8pPr marL="3556000" marR="0" indent="-355600" algn="l" defTabSz="914400" rtl="0" latinLnBrk="0">
        <a:lnSpc>
          <a:spcPct val="90000"/>
        </a:lnSpc>
        <a:spcBef>
          <a:spcPts val="1400"/>
        </a:spcBef>
        <a:spcAft>
          <a:spcPts val="0"/>
        </a:spcAft>
        <a:buClr>
          <a:srgbClr val="000000"/>
        </a:buClr>
        <a:buSzPct val="100000"/>
        <a:buFontTx/>
        <a:buChar char="•"/>
        <a:tabLst/>
        <a:defRPr b="0" baseline="0" cap="none" i="0" spc="-1" strike="noStrike" sz="2800" u="none">
          <a:solidFill>
            <a:srgbClr val="000000"/>
          </a:solidFill>
          <a:uFillTx/>
          <a:latin typeface="+mn-lt"/>
          <a:ea typeface="+mn-ea"/>
          <a:cs typeface="+mn-cs"/>
          <a:sym typeface="Arial"/>
        </a:defRPr>
      </a:lvl8pPr>
      <a:lvl9pPr marL="4013200" marR="0" indent="-355600" algn="l" defTabSz="914400" rtl="0" latinLnBrk="0">
        <a:lnSpc>
          <a:spcPct val="90000"/>
        </a:lnSpc>
        <a:spcBef>
          <a:spcPts val="1400"/>
        </a:spcBef>
        <a:spcAft>
          <a:spcPts val="0"/>
        </a:spcAft>
        <a:buClr>
          <a:srgbClr val="000000"/>
        </a:buClr>
        <a:buSzPct val="100000"/>
        <a:buFontTx/>
        <a:buChar char="•"/>
        <a:tabLst/>
        <a:defRPr b="0" baseline="0" cap="none" i="0" spc="-1" strike="noStrike" sz="2800" u="none">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0.xml"/><Relationship Id="rId3" Type="http://schemas.openxmlformats.org/officeDocument/2006/relationships/image" Target="../media/image5.jpeg"/><Relationship Id="rId4"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6.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6.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hyperlink" Target="https://vcob.dk/" TargetMode="External"/><Relationship Id="rId5" Type="http://schemas.openxmlformats.org/officeDocument/2006/relationships/hyperlink" Target="https://www.dr.dk/nyheder/viden/klima/eksperter-raaber-op-byggebranchen-er-en-kaempe-klimasynder"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www.youtube.com/watch?v=H2bK-KSqzQM" TargetMode="External"/><Relationship Id="rId5"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xml"/><Relationship Id="rId3" Type="http://schemas.openxmlformats.org/officeDocument/2006/relationships/image" Target="../media/image4.jpeg"/><Relationship Id="rId4"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68C353"/>
        </a:solidFill>
      </p:bgPr>
    </p:bg>
    <p:spTree>
      <p:nvGrpSpPr>
        <p:cNvPr id="1" name=""/>
        <p:cNvGrpSpPr/>
        <p:nvPr/>
      </p:nvGrpSpPr>
      <p:grpSpPr>
        <a:xfrm>
          <a:off x="0" y="0"/>
          <a:ext cx="0" cy="0"/>
          <a:chOff x="0" y="0"/>
          <a:chExt cx="0" cy="0"/>
        </a:xfrm>
      </p:grpSpPr>
      <p:sp>
        <p:nvSpPr>
          <p:cNvPr id="1213" name="CustomShape 1"/>
          <p:cNvSpPr txBox="1"/>
          <p:nvPr/>
        </p:nvSpPr>
        <p:spPr>
          <a:xfrm>
            <a:off x="1549739" y="2131809"/>
            <a:ext cx="6167882" cy="177732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lvl1pPr>
              <a:defRPr spc="-100" sz="5000">
                <a:solidFill>
                  <a:srgbClr val="FFFFFF"/>
                </a:solidFill>
                <a:latin typeface="Rockwell Bold"/>
                <a:ea typeface="Rockwell Bold"/>
                <a:cs typeface="Rockwell Bold"/>
                <a:sym typeface="Rockwell Bold"/>
              </a:defRPr>
            </a:lvl1pPr>
          </a:lstStyle>
          <a:p>
            <a:pPr/>
            <a:r>
              <a:t>Genbrug &amp; Affald</a:t>
            </a:r>
          </a:p>
        </p:txBody>
      </p:sp>
      <p:pic>
        <p:nvPicPr>
          <p:cNvPr id="1214" name="Image" descr="Image"/>
          <p:cNvPicPr>
            <a:picLocks noChangeAspect="1"/>
          </p:cNvPicPr>
          <p:nvPr/>
        </p:nvPicPr>
        <p:blipFill>
          <a:blip r:embed="rId3">
            <a:extLst/>
          </a:blip>
          <a:stretch>
            <a:fillRect/>
          </a:stretch>
        </p:blipFill>
        <p:spPr>
          <a:xfrm>
            <a:off x="8433359" y="235080"/>
            <a:ext cx="433441" cy="4276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68C353"/>
        </a:solidFill>
      </p:bgPr>
    </p:bg>
    <p:spTree>
      <p:nvGrpSpPr>
        <p:cNvPr id="1" name=""/>
        <p:cNvGrpSpPr/>
        <p:nvPr/>
      </p:nvGrpSpPr>
      <p:grpSpPr>
        <a:xfrm>
          <a:off x="0" y="0"/>
          <a:ext cx="0" cy="0"/>
          <a:chOff x="0" y="0"/>
          <a:chExt cx="0" cy="0"/>
        </a:xfrm>
      </p:grpSpPr>
      <p:sp>
        <p:nvSpPr>
          <p:cNvPr id="1271" name="CustomShape 1"/>
          <p:cNvSpPr txBox="1"/>
          <p:nvPr/>
        </p:nvSpPr>
        <p:spPr>
          <a:xfrm>
            <a:off x="604800" y="292319"/>
            <a:ext cx="6715081" cy="941042"/>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90000"/>
              </a:lnSpc>
              <a:defRPr spc="-100" sz="2500">
                <a:solidFill>
                  <a:srgbClr val="FFFFFF"/>
                </a:solidFill>
                <a:latin typeface="Rockwell Bold"/>
                <a:ea typeface="Rockwell Bold"/>
                <a:cs typeface="Rockwell Bold"/>
                <a:sym typeface="Rockwell Bold"/>
              </a:defRPr>
            </a:pPr>
            <a:r>
              <a:t>Materiale til genanvendelse </a:t>
            </a:r>
            <a:br/>
            <a:r>
              <a:t>kontra afbrænding</a:t>
            </a:r>
          </a:p>
        </p:txBody>
      </p:sp>
      <p:pic>
        <p:nvPicPr>
          <p:cNvPr id="1272" name="Screenshot 2019-10-01 at 11.25.51.png" descr="Screenshot 2019-10-01 at 11.25.51.png"/>
          <p:cNvPicPr>
            <a:picLocks noChangeAspect="1"/>
          </p:cNvPicPr>
          <p:nvPr/>
        </p:nvPicPr>
        <p:blipFill>
          <a:blip r:embed="rId3">
            <a:extLst/>
          </a:blip>
          <a:srcRect l="0" t="2993" r="0" b="38796"/>
          <a:stretch>
            <a:fillRect/>
          </a:stretch>
        </p:blipFill>
        <p:spPr>
          <a:xfrm>
            <a:off x="3596" y="1375270"/>
            <a:ext cx="9141841" cy="3989881"/>
          </a:xfrm>
          <a:prstGeom prst="rect">
            <a:avLst/>
          </a:prstGeom>
          <a:ln w="12700">
            <a:miter lim="400000"/>
          </a:ln>
        </p:spPr>
      </p:pic>
      <p:pic>
        <p:nvPicPr>
          <p:cNvPr id="1273" name="Image" descr="Image"/>
          <p:cNvPicPr>
            <a:picLocks noChangeAspect="1"/>
          </p:cNvPicPr>
          <p:nvPr/>
        </p:nvPicPr>
        <p:blipFill>
          <a:blip r:embed="rId4">
            <a:extLst/>
          </a:blip>
          <a:stretch>
            <a:fillRect/>
          </a:stretch>
        </p:blipFill>
        <p:spPr>
          <a:xfrm>
            <a:off x="8433359" y="235080"/>
            <a:ext cx="433441" cy="42768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7" name="CustomShape 1"/>
          <p:cNvSpPr txBox="1"/>
          <p:nvPr/>
        </p:nvSpPr>
        <p:spPr>
          <a:xfrm>
            <a:off x="604800" y="241560"/>
            <a:ext cx="6663960" cy="6588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80000"/>
              </a:lnSpc>
              <a:defRPr sz="1300"/>
            </a:pPr>
            <a:br/>
            <a:r>
              <a:rPr spc="-100" sz="2100">
                <a:latin typeface="游ゴシック体 ボールド"/>
                <a:ea typeface="游ゴシック体 ボールド"/>
                <a:cs typeface="游ゴシック体 ボールド"/>
                <a:sym typeface="游ゴシック体 ボールド"/>
              </a:rPr>
              <a:t> </a:t>
            </a:r>
          </a:p>
        </p:txBody>
      </p:sp>
      <p:pic>
        <p:nvPicPr>
          <p:cNvPr id="1278"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sp>
        <p:nvSpPr>
          <p:cNvPr id="1279" name="CustomShape 3"/>
          <p:cNvSpPr txBox="1"/>
          <p:nvPr/>
        </p:nvSpPr>
        <p:spPr>
          <a:xfrm>
            <a:off x="16620839" y="3630960"/>
            <a:ext cx="1826641"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1" sz="1400"/>
            </a:lvl1pPr>
          </a:lstStyle>
          <a:p>
            <a:pPr/>
            <a:r>
              <a:t> </a:t>
            </a:r>
          </a:p>
        </p:txBody>
      </p:sp>
      <p:pic>
        <p:nvPicPr>
          <p:cNvPr id="1280" name="Billede 4" descr="Billede 4"/>
          <p:cNvPicPr>
            <a:picLocks noChangeAspect="1"/>
          </p:cNvPicPr>
          <p:nvPr/>
        </p:nvPicPr>
        <p:blipFill>
          <a:blip r:embed="rId4">
            <a:extLst/>
          </a:blip>
          <a:stretch>
            <a:fillRect/>
          </a:stretch>
        </p:blipFill>
        <p:spPr>
          <a:xfrm>
            <a:off x="704541" y="441627"/>
            <a:ext cx="7532641" cy="413604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4" name="CustomShape 1"/>
          <p:cNvSpPr txBox="1"/>
          <p:nvPr/>
        </p:nvSpPr>
        <p:spPr>
          <a:xfrm>
            <a:off x="604800" y="241560"/>
            <a:ext cx="6270120" cy="54061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800">
                <a:latin typeface="Rockwell"/>
                <a:ea typeface="Rockwell"/>
                <a:cs typeface="Rockwell"/>
                <a:sym typeface="Rockwell"/>
              </a:defRPr>
            </a:lvl1pPr>
          </a:lstStyle>
          <a:p>
            <a:pPr/>
            <a:r>
              <a:t>Tænker vi lineært eller cirkulært?</a:t>
            </a:r>
          </a:p>
        </p:txBody>
      </p:sp>
      <p:sp>
        <p:nvSpPr>
          <p:cNvPr id="1285" name="CustomShape 2"/>
          <p:cNvSpPr txBox="1"/>
          <p:nvPr/>
        </p:nvSpPr>
        <p:spPr>
          <a:xfrm>
            <a:off x="1181879" y="1883160"/>
            <a:ext cx="1829162" cy="4213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pc="-1" sz="1400">
                <a:latin typeface="Avenir Book"/>
                <a:ea typeface="Avenir Book"/>
                <a:cs typeface="Avenir Book"/>
                <a:sym typeface="Avenir Book"/>
              </a:defRPr>
            </a:lvl1pPr>
          </a:lstStyle>
          <a:p>
            <a:pPr/>
            <a:r>
              <a:t>Udvinde råstoffer</a:t>
            </a:r>
          </a:p>
        </p:txBody>
      </p:sp>
      <p:sp>
        <p:nvSpPr>
          <p:cNvPr id="1286" name="CustomShape 3"/>
          <p:cNvSpPr/>
          <p:nvPr/>
        </p:nvSpPr>
        <p:spPr>
          <a:xfrm rot="14133000">
            <a:off x="4584242" y="3826075"/>
            <a:ext cx="622070" cy="833761"/>
          </a:xfrm>
          <a:custGeom>
            <a:avLst/>
            <a:gdLst/>
            <a:ahLst/>
            <a:cxnLst>
              <a:cxn ang="0">
                <a:pos x="wd2" y="hd2"/>
              </a:cxn>
              <a:cxn ang="5400000">
                <a:pos x="wd2" y="hd2"/>
              </a:cxn>
              <a:cxn ang="10800000">
                <a:pos x="wd2" y="hd2"/>
              </a:cxn>
              <a:cxn ang="16200000">
                <a:pos x="wd2" y="hd2"/>
              </a:cxn>
            </a:cxnLst>
            <a:rect l="0" t="0" r="r" b="b"/>
            <a:pathLst>
              <a:path w="19741" h="21600" fill="norm" stroke="1" extrusionOk="0">
                <a:moveTo>
                  <a:pt x="15254" y="0"/>
                </a:moveTo>
                <a:lnTo>
                  <a:pt x="15254" y="1517"/>
                </a:lnTo>
                <a:cubicBezTo>
                  <a:pt x="5259" y="1795"/>
                  <a:pt x="-1859" y="9485"/>
                  <a:pt x="431" y="17443"/>
                </a:cubicBezTo>
                <a:cubicBezTo>
                  <a:pt x="349" y="17443"/>
                  <a:pt x="349" y="17510"/>
                  <a:pt x="349" y="17587"/>
                </a:cubicBezTo>
                <a:lnTo>
                  <a:pt x="431" y="17933"/>
                </a:lnTo>
                <a:cubicBezTo>
                  <a:pt x="431" y="18000"/>
                  <a:pt x="514" y="18067"/>
                  <a:pt x="514" y="18211"/>
                </a:cubicBezTo>
                <a:cubicBezTo>
                  <a:pt x="514" y="18278"/>
                  <a:pt x="596" y="18346"/>
                  <a:pt x="596" y="18413"/>
                </a:cubicBezTo>
                <a:cubicBezTo>
                  <a:pt x="596" y="18557"/>
                  <a:pt x="678" y="18691"/>
                  <a:pt x="772" y="18758"/>
                </a:cubicBezTo>
                <a:lnTo>
                  <a:pt x="854" y="18970"/>
                </a:lnTo>
                <a:cubicBezTo>
                  <a:pt x="1019" y="19315"/>
                  <a:pt x="1195" y="19728"/>
                  <a:pt x="1359" y="20074"/>
                </a:cubicBezTo>
                <a:lnTo>
                  <a:pt x="1441" y="20150"/>
                </a:lnTo>
                <a:cubicBezTo>
                  <a:pt x="1535" y="20285"/>
                  <a:pt x="1618" y="20419"/>
                  <a:pt x="1700" y="20563"/>
                </a:cubicBezTo>
                <a:lnTo>
                  <a:pt x="1864" y="20698"/>
                </a:lnTo>
                <a:cubicBezTo>
                  <a:pt x="1864" y="20842"/>
                  <a:pt x="1958" y="20976"/>
                  <a:pt x="2041" y="21120"/>
                </a:cubicBezTo>
                <a:lnTo>
                  <a:pt x="2205" y="21254"/>
                </a:lnTo>
                <a:cubicBezTo>
                  <a:pt x="2287" y="21389"/>
                  <a:pt x="2381" y="21466"/>
                  <a:pt x="2463" y="21600"/>
                </a:cubicBezTo>
                <a:lnTo>
                  <a:pt x="6868" y="18902"/>
                </a:lnTo>
                <a:lnTo>
                  <a:pt x="6610" y="18557"/>
                </a:lnTo>
                <a:lnTo>
                  <a:pt x="6363" y="18211"/>
                </a:lnTo>
                <a:lnTo>
                  <a:pt x="6269" y="18067"/>
                </a:lnTo>
                <a:cubicBezTo>
                  <a:pt x="6187" y="17866"/>
                  <a:pt x="6104" y="17722"/>
                  <a:pt x="6022" y="17510"/>
                </a:cubicBezTo>
                <a:cubicBezTo>
                  <a:pt x="6022" y="17443"/>
                  <a:pt x="5940" y="17376"/>
                  <a:pt x="5940" y="17309"/>
                </a:cubicBezTo>
                <a:cubicBezTo>
                  <a:pt x="5940" y="17242"/>
                  <a:pt x="5846" y="17098"/>
                  <a:pt x="5764" y="17030"/>
                </a:cubicBezTo>
                <a:lnTo>
                  <a:pt x="5682" y="16618"/>
                </a:lnTo>
                <a:lnTo>
                  <a:pt x="5599" y="16339"/>
                </a:lnTo>
                <a:lnTo>
                  <a:pt x="5517" y="15994"/>
                </a:lnTo>
                <a:lnTo>
                  <a:pt x="5517" y="15782"/>
                </a:lnTo>
                <a:cubicBezTo>
                  <a:pt x="5517" y="15715"/>
                  <a:pt x="5423" y="15437"/>
                  <a:pt x="5423" y="15226"/>
                </a:cubicBezTo>
                <a:lnTo>
                  <a:pt x="5423" y="14467"/>
                </a:lnTo>
                <a:cubicBezTo>
                  <a:pt x="5423" y="9965"/>
                  <a:pt x="9746" y="6230"/>
                  <a:pt x="15254" y="6019"/>
                </a:cubicBezTo>
                <a:lnTo>
                  <a:pt x="15254" y="7757"/>
                </a:lnTo>
                <a:lnTo>
                  <a:pt x="19741" y="4013"/>
                </a:lnTo>
                <a:lnTo>
                  <a:pt x="15254" y="0"/>
                </a:lnTo>
                <a:close/>
              </a:path>
            </a:pathLst>
          </a:custGeom>
          <a:solidFill>
            <a:srgbClr val="68C353"/>
          </a:solidFill>
          <a:ln w="12700">
            <a:miter lim="400000"/>
          </a:ln>
        </p:spPr>
        <p:txBody>
          <a:bodyPr lIns="45719" rIns="45719"/>
          <a:lstStyle/>
          <a:p>
            <a:pPr/>
          </a:p>
        </p:txBody>
      </p:sp>
      <p:sp>
        <p:nvSpPr>
          <p:cNvPr id="1287" name="CustomShape 4"/>
          <p:cNvSpPr/>
          <p:nvPr/>
        </p:nvSpPr>
        <p:spPr>
          <a:xfrm rot="5400000">
            <a:off x="1977480" y="2318039"/>
            <a:ext cx="318601" cy="3211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43" y="0"/>
                </a:moveTo>
                <a:lnTo>
                  <a:pt x="10743" y="6062"/>
                </a:lnTo>
                <a:lnTo>
                  <a:pt x="0" y="6062"/>
                </a:lnTo>
                <a:lnTo>
                  <a:pt x="0" y="15546"/>
                </a:lnTo>
                <a:lnTo>
                  <a:pt x="10743" y="15546"/>
                </a:lnTo>
                <a:lnTo>
                  <a:pt x="10743" y="21600"/>
                </a:lnTo>
                <a:lnTo>
                  <a:pt x="21600" y="10776"/>
                </a:lnTo>
                <a:lnTo>
                  <a:pt x="10743" y="0"/>
                </a:lnTo>
                <a:close/>
              </a:path>
            </a:pathLst>
          </a:custGeom>
          <a:solidFill>
            <a:srgbClr val="68C353"/>
          </a:solidFill>
          <a:ln w="12700">
            <a:miter lim="400000"/>
          </a:ln>
        </p:spPr>
        <p:txBody>
          <a:bodyPr lIns="45719" rIns="45719"/>
          <a:lstStyle/>
          <a:p>
            <a:pPr/>
          </a:p>
        </p:txBody>
      </p:sp>
      <p:sp>
        <p:nvSpPr>
          <p:cNvPr id="1288" name="CustomShape 5"/>
          <p:cNvSpPr txBox="1"/>
          <p:nvPr/>
        </p:nvSpPr>
        <p:spPr>
          <a:xfrm>
            <a:off x="1054799" y="2657880"/>
            <a:ext cx="2178001" cy="4213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pc="-1" sz="1400">
                <a:latin typeface="Avenir Book"/>
                <a:ea typeface="Avenir Book"/>
                <a:cs typeface="Avenir Book"/>
                <a:sym typeface="Avenir Book"/>
              </a:defRPr>
            </a:lvl1pPr>
          </a:lstStyle>
          <a:p>
            <a:pPr/>
            <a:r>
              <a:t>Fremstille produkter</a:t>
            </a:r>
          </a:p>
        </p:txBody>
      </p:sp>
      <p:sp>
        <p:nvSpPr>
          <p:cNvPr id="1289" name="CustomShape 6"/>
          <p:cNvSpPr txBox="1"/>
          <p:nvPr/>
        </p:nvSpPr>
        <p:spPr>
          <a:xfrm>
            <a:off x="1054799" y="3432599"/>
            <a:ext cx="2178001" cy="4213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pc="-1" sz="1400">
                <a:latin typeface="Avenir Book"/>
                <a:ea typeface="Avenir Book"/>
                <a:cs typeface="Avenir Book"/>
                <a:sym typeface="Avenir Book"/>
              </a:defRPr>
            </a:lvl1pPr>
          </a:lstStyle>
          <a:p>
            <a:pPr/>
            <a:r>
              <a:t>Forbruge</a:t>
            </a:r>
          </a:p>
        </p:txBody>
      </p:sp>
      <p:sp>
        <p:nvSpPr>
          <p:cNvPr id="1290" name="CustomShape 7"/>
          <p:cNvSpPr txBox="1"/>
          <p:nvPr/>
        </p:nvSpPr>
        <p:spPr>
          <a:xfrm>
            <a:off x="1054799" y="4207319"/>
            <a:ext cx="2178001" cy="4213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pc="-1" sz="1400">
                <a:latin typeface="Avenir Book"/>
                <a:ea typeface="Avenir Book"/>
                <a:cs typeface="Avenir Book"/>
                <a:sym typeface="Avenir Book"/>
              </a:defRPr>
            </a:lvl1pPr>
          </a:lstStyle>
          <a:p>
            <a:pPr/>
            <a:r>
              <a:t>Smide ud</a:t>
            </a:r>
          </a:p>
        </p:txBody>
      </p:sp>
      <p:sp>
        <p:nvSpPr>
          <p:cNvPr id="1291" name="CustomShape 8"/>
          <p:cNvSpPr/>
          <p:nvPr/>
        </p:nvSpPr>
        <p:spPr>
          <a:xfrm rot="5400000">
            <a:off x="1977480" y="3092760"/>
            <a:ext cx="318601" cy="3211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43" y="0"/>
                </a:moveTo>
                <a:lnTo>
                  <a:pt x="10743" y="6062"/>
                </a:lnTo>
                <a:lnTo>
                  <a:pt x="0" y="6062"/>
                </a:lnTo>
                <a:lnTo>
                  <a:pt x="0" y="15546"/>
                </a:lnTo>
                <a:lnTo>
                  <a:pt x="10743" y="15546"/>
                </a:lnTo>
                <a:lnTo>
                  <a:pt x="10743" y="21600"/>
                </a:lnTo>
                <a:lnTo>
                  <a:pt x="21600" y="10776"/>
                </a:lnTo>
                <a:lnTo>
                  <a:pt x="10743" y="0"/>
                </a:lnTo>
                <a:close/>
              </a:path>
            </a:pathLst>
          </a:custGeom>
          <a:solidFill>
            <a:srgbClr val="68C353"/>
          </a:solidFill>
          <a:ln w="12700">
            <a:miter lim="400000"/>
          </a:ln>
        </p:spPr>
        <p:txBody>
          <a:bodyPr lIns="45719" rIns="45719"/>
          <a:lstStyle/>
          <a:p>
            <a:pPr/>
          </a:p>
        </p:txBody>
      </p:sp>
      <p:sp>
        <p:nvSpPr>
          <p:cNvPr id="1292" name="CustomShape 9"/>
          <p:cNvSpPr/>
          <p:nvPr/>
        </p:nvSpPr>
        <p:spPr>
          <a:xfrm rot="5400000">
            <a:off x="1977480" y="3867479"/>
            <a:ext cx="318601" cy="3211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43" y="0"/>
                </a:moveTo>
                <a:lnTo>
                  <a:pt x="10743" y="6062"/>
                </a:lnTo>
                <a:lnTo>
                  <a:pt x="0" y="6062"/>
                </a:lnTo>
                <a:lnTo>
                  <a:pt x="0" y="15546"/>
                </a:lnTo>
                <a:lnTo>
                  <a:pt x="10743" y="15546"/>
                </a:lnTo>
                <a:lnTo>
                  <a:pt x="10743" y="21600"/>
                </a:lnTo>
                <a:lnTo>
                  <a:pt x="21600" y="10776"/>
                </a:lnTo>
                <a:lnTo>
                  <a:pt x="10743" y="0"/>
                </a:lnTo>
                <a:close/>
              </a:path>
            </a:pathLst>
          </a:custGeom>
          <a:solidFill>
            <a:srgbClr val="68C353"/>
          </a:solidFill>
          <a:ln w="12700">
            <a:miter lim="400000"/>
          </a:ln>
        </p:spPr>
        <p:txBody>
          <a:bodyPr lIns="45719" rIns="45719"/>
          <a:lstStyle/>
          <a:p>
            <a:pPr/>
          </a:p>
        </p:txBody>
      </p:sp>
      <p:sp>
        <p:nvSpPr>
          <p:cNvPr id="1293" name="CustomShape 10"/>
          <p:cNvSpPr txBox="1"/>
          <p:nvPr/>
        </p:nvSpPr>
        <p:spPr>
          <a:xfrm>
            <a:off x="1573559" y="1386720"/>
            <a:ext cx="1158121" cy="360306"/>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pc="-1" sz="1400">
                <a:latin typeface="Rockwell Bold"/>
                <a:ea typeface="Rockwell Bold"/>
                <a:cs typeface="Rockwell Bold"/>
                <a:sym typeface="Rockwell Bold"/>
              </a:defRPr>
            </a:lvl1pPr>
          </a:lstStyle>
          <a:p>
            <a:pPr/>
            <a:r>
              <a:t>Lineært</a:t>
            </a:r>
          </a:p>
        </p:txBody>
      </p:sp>
      <p:sp>
        <p:nvSpPr>
          <p:cNvPr id="1294" name="CustomShape 11"/>
          <p:cNvSpPr txBox="1"/>
          <p:nvPr/>
        </p:nvSpPr>
        <p:spPr>
          <a:xfrm>
            <a:off x="5634720" y="1386720"/>
            <a:ext cx="1158121" cy="360306"/>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pc="-1" sz="1400">
                <a:solidFill>
                  <a:srgbClr val="00B050"/>
                </a:solidFill>
                <a:latin typeface="Rockwell Bold"/>
                <a:ea typeface="Rockwell Bold"/>
                <a:cs typeface="Rockwell Bold"/>
                <a:sym typeface="Rockwell Bold"/>
              </a:defRPr>
            </a:lvl1pPr>
          </a:lstStyle>
          <a:p>
            <a:pPr/>
            <a:r>
              <a:t>Cirkulært</a:t>
            </a:r>
          </a:p>
        </p:txBody>
      </p:sp>
      <p:sp>
        <p:nvSpPr>
          <p:cNvPr id="1295" name="CustomShape 12"/>
          <p:cNvSpPr txBox="1"/>
          <p:nvPr/>
        </p:nvSpPr>
        <p:spPr>
          <a:xfrm>
            <a:off x="5299200" y="1883160"/>
            <a:ext cx="1829161" cy="4213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pc="-1" sz="1400">
                <a:latin typeface="Avenir Book"/>
                <a:ea typeface="Avenir Book"/>
                <a:cs typeface="Avenir Book"/>
                <a:sym typeface="Avenir Book"/>
              </a:defRPr>
            </a:lvl1pPr>
          </a:lstStyle>
          <a:p>
            <a:pPr/>
            <a:r>
              <a:t>Udvinde råstoffer</a:t>
            </a:r>
          </a:p>
        </p:txBody>
      </p:sp>
      <p:sp>
        <p:nvSpPr>
          <p:cNvPr id="1296" name="CustomShape 13"/>
          <p:cNvSpPr txBox="1"/>
          <p:nvPr/>
        </p:nvSpPr>
        <p:spPr>
          <a:xfrm>
            <a:off x="5299200" y="2751839"/>
            <a:ext cx="1829161" cy="4213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pc="-1" sz="1400">
                <a:latin typeface="Avenir Book"/>
                <a:ea typeface="Avenir Book"/>
                <a:cs typeface="Avenir Book"/>
                <a:sym typeface="Avenir Book"/>
              </a:defRPr>
            </a:lvl1pPr>
          </a:lstStyle>
          <a:p>
            <a:pPr/>
            <a:r>
              <a:t>Fremstille produkter</a:t>
            </a:r>
          </a:p>
        </p:txBody>
      </p:sp>
      <p:sp>
        <p:nvSpPr>
          <p:cNvPr id="1297" name="CustomShape 14"/>
          <p:cNvSpPr txBox="1"/>
          <p:nvPr/>
        </p:nvSpPr>
        <p:spPr>
          <a:xfrm>
            <a:off x="4620960" y="3668399"/>
            <a:ext cx="2178001" cy="4213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pc="-1" sz="1400">
                <a:latin typeface="Avenir Book"/>
                <a:ea typeface="Avenir Book"/>
                <a:cs typeface="Avenir Book"/>
                <a:sym typeface="Avenir Book"/>
              </a:defRPr>
            </a:lvl1pPr>
          </a:lstStyle>
          <a:p>
            <a:pPr/>
            <a:r>
              <a:t>Forbruger</a:t>
            </a:r>
          </a:p>
        </p:txBody>
      </p:sp>
      <p:sp>
        <p:nvSpPr>
          <p:cNvPr id="1298" name="CustomShape 15"/>
          <p:cNvSpPr txBox="1"/>
          <p:nvPr/>
        </p:nvSpPr>
        <p:spPr>
          <a:xfrm>
            <a:off x="3113639" y="3668399"/>
            <a:ext cx="2178001" cy="4213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pc="-1" sz="1400">
                <a:latin typeface="Avenir Book"/>
                <a:ea typeface="Avenir Book"/>
                <a:cs typeface="Avenir Book"/>
                <a:sym typeface="Avenir Book"/>
              </a:defRPr>
            </a:lvl1pPr>
          </a:lstStyle>
          <a:p>
            <a:pPr/>
            <a:r>
              <a:t>Genbruger</a:t>
            </a:r>
          </a:p>
        </p:txBody>
      </p:sp>
      <p:sp>
        <p:nvSpPr>
          <p:cNvPr id="1299" name="CustomShape 16"/>
          <p:cNvSpPr/>
          <p:nvPr/>
        </p:nvSpPr>
        <p:spPr>
          <a:xfrm flipH="1" rot="7260601">
            <a:off x="6205328" y="3831115"/>
            <a:ext cx="621710" cy="833401"/>
          </a:xfrm>
          <a:custGeom>
            <a:avLst/>
            <a:gdLst/>
            <a:ahLst/>
            <a:cxnLst>
              <a:cxn ang="0">
                <a:pos x="wd2" y="hd2"/>
              </a:cxn>
              <a:cxn ang="5400000">
                <a:pos x="wd2" y="hd2"/>
              </a:cxn>
              <a:cxn ang="10800000">
                <a:pos x="wd2" y="hd2"/>
              </a:cxn>
              <a:cxn ang="16200000">
                <a:pos x="wd2" y="hd2"/>
              </a:cxn>
            </a:cxnLst>
            <a:rect l="0" t="0" r="r" b="b"/>
            <a:pathLst>
              <a:path w="19741" h="21600" fill="norm" stroke="1" extrusionOk="0">
                <a:moveTo>
                  <a:pt x="15254" y="0"/>
                </a:moveTo>
                <a:lnTo>
                  <a:pt x="15254" y="1517"/>
                </a:lnTo>
                <a:cubicBezTo>
                  <a:pt x="5259" y="1795"/>
                  <a:pt x="-1859" y="9485"/>
                  <a:pt x="431" y="17443"/>
                </a:cubicBezTo>
                <a:cubicBezTo>
                  <a:pt x="349" y="17443"/>
                  <a:pt x="349" y="17510"/>
                  <a:pt x="349" y="17587"/>
                </a:cubicBezTo>
                <a:lnTo>
                  <a:pt x="431" y="17933"/>
                </a:lnTo>
                <a:cubicBezTo>
                  <a:pt x="431" y="18000"/>
                  <a:pt x="514" y="18067"/>
                  <a:pt x="514" y="18211"/>
                </a:cubicBezTo>
                <a:cubicBezTo>
                  <a:pt x="514" y="18278"/>
                  <a:pt x="596" y="18346"/>
                  <a:pt x="596" y="18413"/>
                </a:cubicBezTo>
                <a:cubicBezTo>
                  <a:pt x="596" y="18557"/>
                  <a:pt x="678" y="18691"/>
                  <a:pt x="772" y="18758"/>
                </a:cubicBezTo>
                <a:lnTo>
                  <a:pt x="854" y="18970"/>
                </a:lnTo>
                <a:cubicBezTo>
                  <a:pt x="1019" y="19315"/>
                  <a:pt x="1195" y="19728"/>
                  <a:pt x="1359" y="20074"/>
                </a:cubicBezTo>
                <a:lnTo>
                  <a:pt x="1441" y="20150"/>
                </a:lnTo>
                <a:cubicBezTo>
                  <a:pt x="1535" y="20285"/>
                  <a:pt x="1618" y="20419"/>
                  <a:pt x="1700" y="20563"/>
                </a:cubicBezTo>
                <a:lnTo>
                  <a:pt x="1864" y="20698"/>
                </a:lnTo>
                <a:cubicBezTo>
                  <a:pt x="1864" y="20842"/>
                  <a:pt x="1958" y="20976"/>
                  <a:pt x="2041" y="21120"/>
                </a:cubicBezTo>
                <a:lnTo>
                  <a:pt x="2205" y="21254"/>
                </a:lnTo>
                <a:cubicBezTo>
                  <a:pt x="2287" y="21389"/>
                  <a:pt x="2381" y="21466"/>
                  <a:pt x="2463" y="21600"/>
                </a:cubicBezTo>
                <a:lnTo>
                  <a:pt x="6868" y="18902"/>
                </a:lnTo>
                <a:lnTo>
                  <a:pt x="6610" y="18557"/>
                </a:lnTo>
                <a:lnTo>
                  <a:pt x="6363" y="18211"/>
                </a:lnTo>
                <a:lnTo>
                  <a:pt x="6269" y="18067"/>
                </a:lnTo>
                <a:cubicBezTo>
                  <a:pt x="6187" y="17866"/>
                  <a:pt x="6104" y="17722"/>
                  <a:pt x="6022" y="17510"/>
                </a:cubicBezTo>
                <a:cubicBezTo>
                  <a:pt x="6022" y="17443"/>
                  <a:pt x="5940" y="17376"/>
                  <a:pt x="5940" y="17309"/>
                </a:cubicBezTo>
                <a:cubicBezTo>
                  <a:pt x="5940" y="17242"/>
                  <a:pt x="5846" y="17098"/>
                  <a:pt x="5764" y="17030"/>
                </a:cubicBezTo>
                <a:lnTo>
                  <a:pt x="5682" y="16618"/>
                </a:lnTo>
                <a:lnTo>
                  <a:pt x="5599" y="16339"/>
                </a:lnTo>
                <a:lnTo>
                  <a:pt x="5517" y="15994"/>
                </a:lnTo>
                <a:lnTo>
                  <a:pt x="5517" y="15782"/>
                </a:lnTo>
                <a:cubicBezTo>
                  <a:pt x="5517" y="15715"/>
                  <a:pt x="5423" y="15437"/>
                  <a:pt x="5423" y="15226"/>
                </a:cubicBezTo>
                <a:lnTo>
                  <a:pt x="5423" y="14467"/>
                </a:lnTo>
                <a:cubicBezTo>
                  <a:pt x="5423" y="9965"/>
                  <a:pt x="9746" y="6230"/>
                  <a:pt x="15254" y="6019"/>
                </a:cubicBezTo>
                <a:lnTo>
                  <a:pt x="15254" y="7757"/>
                </a:lnTo>
                <a:lnTo>
                  <a:pt x="19741" y="4013"/>
                </a:lnTo>
                <a:lnTo>
                  <a:pt x="15254" y="0"/>
                </a:lnTo>
                <a:close/>
              </a:path>
            </a:pathLst>
          </a:custGeom>
          <a:solidFill>
            <a:srgbClr val="68C353"/>
          </a:solidFill>
          <a:ln w="12700">
            <a:miter lim="400000"/>
          </a:ln>
        </p:spPr>
        <p:txBody>
          <a:bodyPr lIns="45719" rIns="45719"/>
          <a:lstStyle/>
          <a:p>
            <a:pPr/>
          </a:p>
        </p:txBody>
      </p:sp>
      <p:sp>
        <p:nvSpPr>
          <p:cNvPr id="1300" name="CustomShape 17"/>
          <p:cNvSpPr/>
          <p:nvPr/>
        </p:nvSpPr>
        <p:spPr>
          <a:xfrm rot="3315000">
            <a:off x="4609808" y="3105004"/>
            <a:ext cx="622070" cy="833761"/>
          </a:xfrm>
          <a:custGeom>
            <a:avLst/>
            <a:gdLst/>
            <a:ahLst/>
            <a:cxnLst>
              <a:cxn ang="0">
                <a:pos x="wd2" y="hd2"/>
              </a:cxn>
              <a:cxn ang="5400000">
                <a:pos x="wd2" y="hd2"/>
              </a:cxn>
              <a:cxn ang="10800000">
                <a:pos x="wd2" y="hd2"/>
              </a:cxn>
              <a:cxn ang="16200000">
                <a:pos x="wd2" y="hd2"/>
              </a:cxn>
            </a:cxnLst>
            <a:rect l="0" t="0" r="r" b="b"/>
            <a:pathLst>
              <a:path w="19741" h="21600" fill="norm" stroke="1" extrusionOk="0">
                <a:moveTo>
                  <a:pt x="15254" y="0"/>
                </a:moveTo>
                <a:lnTo>
                  <a:pt x="15254" y="1517"/>
                </a:lnTo>
                <a:cubicBezTo>
                  <a:pt x="5259" y="1795"/>
                  <a:pt x="-1859" y="9485"/>
                  <a:pt x="431" y="17443"/>
                </a:cubicBezTo>
                <a:cubicBezTo>
                  <a:pt x="349" y="17443"/>
                  <a:pt x="349" y="17510"/>
                  <a:pt x="349" y="17587"/>
                </a:cubicBezTo>
                <a:lnTo>
                  <a:pt x="431" y="17933"/>
                </a:lnTo>
                <a:cubicBezTo>
                  <a:pt x="431" y="18000"/>
                  <a:pt x="514" y="18067"/>
                  <a:pt x="514" y="18211"/>
                </a:cubicBezTo>
                <a:cubicBezTo>
                  <a:pt x="514" y="18278"/>
                  <a:pt x="596" y="18346"/>
                  <a:pt x="596" y="18413"/>
                </a:cubicBezTo>
                <a:cubicBezTo>
                  <a:pt x="596" y="18557"/>
                  <a:pt x="678" y="18691"/>
                  <a:pt x="772" y="18758"/>
                </a:cubicBezTo>
                <a:lnTo>
                  <a:pt x="854" y="18970"/>
                </a:lnTo>
                <a:cubicBezTo>
                  <a:pt x="1019" y="19315"/>
                  <a:pt x="1195" y="19728"/>
                  <a:pt x="1359" y="20074"/>
                </a:cubicBezTo>
                <a:lnTo>
                  <a:pt x="1441" y="20150"/>
                </a:lnTo>
                <a:cubicBezTo>
                  <a:pt x="1535" y="20285"/>
                  <a:pt x="1618" y="20419"/>
                  <a:pt x="1700" y="20563"/>
                </a:cubicBezTo>
                <a:lnTo>
                  <a:pt x="1864" y="20698"/>
                </a:lnTo>
                <a:cubicBezTo>
                  <a:pt x="1864" y="20842"/>
                  <a:pt x="1958" y="20976"/>
                  <a:pt x="2041" y="21120"/>
                </a:cubicBezTo>
                <a:lnTo>
                  <a:pt x="2205" y="21254"/>
                </a:lnTo>
                <a:cubicBezTo>
                  <a:pt x="2287" y="21389"/>
                  <a:pt x="2381" y="21466"/>
                  <a:pt x="2463" y="21600"/>
                </a:cubicBezTo>
                <a:lnTo>
                  <a:pt x="6868" y="18902"/>
                </a:lnTo>
                <a:lnTo>
                  <a:pt x="6610" y="18557"/>
                </a:lnTo>
                <a:lnTo>
                  <a:pt x="6363" y="18211"/>
                </a:lnTo>
                <a:lnTo>
                  <a:pt x="6269" y="18067"/>
                </a:lnTo>
                <a:cubicBezTo>
                  <a:pt x="6187" y="17866"/>
                  <a:pt x="6104" y="17722"/>
                  <a:pt x="6022" y="17510"/>
                </a:cubicBezTo>
                <a:cubicBezTo>
                  <a:pt x="6022" y="17443"/>
                  <a:pt x="5940" y="17376"/>
                  <a:pt x="5940" y="17309"/>
                </a:cubicBezTo>
                <a:cubicBezTo>
                  <a:pt x="5940" y="17242"/>
                  <a:pt x="5846" y="17098"/>
                  <a:pt x="5764" y="17030"/>
                </a:cubicBezTo>
                <a:lnTo>
                  <a:pt x="5682" y="16618"/>
                </a:lnTo>
                <a:lnTo>
                  <a:pt x="5599" y="16339"/>
                </a:lnTo>
                <a:lnTo>
                  <a:pt x="5517" y="15994"/>
                </a:lnTo>
                <a:lnTo>
                  <a:pt x="5517" y="15782"/>
                </a:lnTo>
                <a:cubicBezTo>
                  <a:pt x="5517" y="15715"/>
                  <a:pt x="5423" y="15437"/>
                  <a:pt x="5423" y="15226"/>
                </a:cubicBezTo>
                <a:lnTo>
                  <a:pt x="5423" y="14467"/>
                </a:lnTo>
                <a:cubicBezTo>
                  <a:pt x="5423" y="9965"/>
                  <a:pt x="9746" y="6230"/>
                  <a:pt x="15254" y="6019"/>
                </a:cubicBezTo>
                <a:lnTo>
                  <a:pt x="15254" y="7757"/>
                </a:lnTo>
                <a:lnTo>
                  <a:pt x="19741" y="4013"/>
                </a:lnTo>
                <a:lnTo>
                  <a:pt x="15254" y="0"/>
                </a:lnTo>
                <a:close/>
              </a:path>
            </a:pathLst>
          </a:custGeom>
          <a:solidFill>
            <a:srgbClr val="68C353"/>
          </a:solidFill>
          <a:ln w="12700">
            <a:miter lim="400000"/>
          </a:ln>
        </p:spPr>
        <p:txBody>
          <a:bodyPr lIns="45719" rIns="45719"/>
          <a:lstStyle/>
          <a:p>
            <a:pPr/>
          </a:p>
        </p:txBody>
      </p:sp>
      <p:sp>
        <p:nvSpPr>
          <p:cNvPr id="1301" name="CustomShape 18"/>
          <p:cNvSpPr/>
          <p:nvPr/>
        </p:nvSpPr>
        <p:spPr>
          <a:xfrm rot="5400000">
            <a:off x="6056639" y="2343599"/>
            <a:ext cx="318602" cy="3211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43" y="0"/>
                </a:moveTo>
                <a:lnTo>
                  <a:pt x="10743" y="6062"/>
                </a:lnTo>
                <a:lnTo>
                  <a:pt x="0" y="6062"/>
                </a:lnTo>
                <a:lnTo>
                  <a:pt x="0" y="15546"/>
                </a:lnTo>
                <a:lnTo>
                  <a:pt x="10743" y="15546"/>
                </a:lnTo>
                <a:lnTo>
                  <a:pt x="10743" y="21600"/>
                </a:lnTo>
                <a:lnTo>
                  <a:pt x="21600" y="10776"/>
                </a:lnTo>
                <a:lnTo>
                  <a:pt x="10743" y="0"/>
                </a:lnTo>
                <a:close/>
              </a:path>
            </a:pathLst>
          </a:custGeom>
          <a:solidFill>
            <a:srgbClr val="68C353"/>
          </a:solidFill>
          <a:ln w="12700">
            <a:miter lim="400000"/>
          </a:ln>
        </p:spPr>
        <p:txBody>
          <a:bodyPr lIns="45719" rIns="45719"/>
          <a:lstStyle/>
          <a:p>
            <a:pPr/>
          </a:p>
        </p:txBody>
      </p:sp>
      <p:sp>
        <p:nvSpPr>
          <p:cNvPr id="1302" name="CustomShape 19"/>
          <p:cNvSpPr/>
          <p:nvPr/>
        </p:nvSpPr>
        <p:spPr>
          <a:xfrm rot="8961000">
            <a:off x="5985719" y="3270599"/>
            <a:ext cx="492481" cy="448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507" y="0"/>
                </a:moveTo>
                <a:lnTo>
                  <a:pt x="15507" y="3044"/>
                </a:lnTo>
                <a:cubicBezTo>
                  <a:pt x="7160" y="4688"/>
                  <a:pt x="741" y="12322"/>
                  <a:pt x="0" y="21600"/>
                </a:cubicBezTo>
                <a:lnTo>
                  <a:pt x="7057" y="21600"/>
                </a:lnTo>
                <a:cubicBezTo>
                  <a:pt x="7798" y="16554"/>
                  <a:pt x="11119" y="12436"/>
                  <a:pt x="15507" y="11036"/>
                </a:cubicBezTo>
                <a:lnTo>
                  <a:pt x="15507" y="13738"/>
                </a:lnTo>
                <a:lnTo>
                  <a:pt x="21600" y="7032"/>
                </a:lnTo>
                <a:lnTo>
                  <a:pt x="15507" y="0"/>
                </a:lnTo>
                <a:close/>
              </a:path>
            </a:pathLst>
          </a:custGeom>
          <a:solidFill>
            <a:srgbClr val="68C353"/>
          </a:solidFill>
          <a:ln w="12700">
            <a:miter lim="400000"/>
          </a:ln>
        </p:spPr>
        <p:txBody>
          <a:bodyPr lIns="45719" rIns="45719"/>
          <a:lstStyle/>
          <a:p>
            <a:pPr/>
          </a:p>
        </p:txBody>
      </p:sp>
      <p:sp>
        <p:nvSpPr>
          <p:cNvPr id="1303" name="CustomShape 20"/>
          <p:cNvSpPr txBox="1"/>
          <p:nvPr/>
        </p:nvSpPr>
        <p:spPr>
          <a:xfrm>
            <a:off x="6233040" y="3668399"/>
            <a:ext cx="2178001" cy="4213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pc="-1" sz="1400">
                <a:latin typeface="Avenir Book"/>
                <a:ea typeface="Avenir Book"/>
                <a:cs typeface="Avenir Book"/>
                <a:sym typeface="Avenir Book"/>
              </a:defRPr>
            </a:lvl1pPr>
          </a:lstStyle>
          <a:p>
            <a:pPr/>
            <a:r>
              <a:t>Genanvender</a:t>
            </a:r>
          </a:p>
        </p:txBody>
      </p:sp>
      <p:sp>
        <p:nvSpPr>
          <p:cNvPr id="1304" name="CustomShape 21"/>
          <p:cNvSpPr/>
          <p:nvPr/>
        </p:nvSpPr>
        <p:spPr>
          <a:xfrm flipH="1" rot="2566800">
            <a:off x="7021800" y="3112199"/>
            <a:ext cx="494641" cy="449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507" y="0"/>
                </a:moveTo>
                <a:lnTo>
                  <a:pt x="15507" y="3044"/>
                </a:lnTo>
                <a:cubicBezTo>
                  <a:pt x="7160" y="4688"/>
                  <a:pt x="741" y="12322"/>
                  <a:pt x="0" y="21600"/>
                </a:cubicBezTo>
                <a:lnTo>
                  <a:pt x="7057" y="21600"/>
                </a:lnTo>
                <a:cubicBezTo>
                  <a:pt x="7798" y="16554"/>
                  <a:pt x="11119" y="12436"/>
                  <a:pt x="15507" y="11036"/>
                </a:cubicBezTo>
                <a:lnTo>
                  <a:pt x="15507" y="13738"/>
                </a:lnTo>
                <a:lnTo>
                  <a:pt x="21600" y="7032"/>
                </a:lnTo>
                <a:lnTo>
                  <a:pt x="15507" y="0"/>
                </a:lnTo>
                <a:close/>
              </a:path>
            </a:pathLst>
          </a:custGeom>
          <a:solidFill>
            <a:srgbClr val="68C353"/>
          </a:solidFill>
          <a:ln w="12700">
            <a:miter lim="400000"/>
          </a:ln>
        </p:spPr>
        <p:txBody>
          <a:bodyPr lIns="45719" rIns="45719"/>
          <a:lstStyle/>
          <a:p>
            <a:pPr/>
          </a:p>
        </p:txBody>
      </p:sp>
      <p:pic>
        <p:nvPicPr>
          <p:cNvPr id="1305"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9" name="CustomShape 1"/>
          <p:cNvSpPr txBox="1"/>
          <p:nvPr/>
        </p:nvSpPr>
        <p:spPr>
          <a:xfrm>
            <a:off x="6228691" y="187722"/>
            <a:ext cx="6270121" cy="693037"/>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defRPr spc="-1">
                <a:solidFill>
                  <a:srgbClr val="00B050"/>
                </a:solidFill>
                <a:latin typeface="Rockwell Bold"/>
                <a:ea typeface="Rockwell Bold"/>
                <a:cs typeface="Rockwell Bold"/>
                <a:sym typeface="Rockwell Bold"/>
              </a:defRPr>
            </a:pPr>
            <a:r>
              <a:t>Livscyklus vurdering </a:t>
            </a:r>
            <a:br/>
            <a:r>
              <a:rPr>
                <a:latin typeface="Rockwell"/>
                <a:ea typeface="Rockwell"/>
                <a:cs typeface="Rockwell"/>
                <a:sym typeface="Rockwell"/>
              </a:rPr>
              <a:t>– et værktøj </a:t>
            </a:r>
          </a:p>
        </p:txBody>
      </p:sp>
      <p:pic>
        <p:nvPicPr>
          <p:cNvPr id="1310" name="Picture 2" descr="Picture 2"/>
          <p:cNvPicPr>
            <a:picLocks noChangeAspect="1"/>
          </p:cNvPicPr>
          <p:nvPr/>
        </p:nvPicPr>
        <p:blipFill>
          <a:blip r:embed="rId3">
            <a:extLst/>
          </a:blip>
          <a:stretch>
            <a:fillRect/>
          </a:stretch>
        </p:blipFill>
        <p:spPr>
          <a:xfrm>
            <a:off x="276639" y="435739"/>
            <a:ext cx="6329569" cy="443353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4" name="CustomShape 1"/>
          <p:cNvSpPr txBox="1"/>
          <p:nvPr/>
        </p:nvSpPr>
        <p:spPr>
          <a:xfrm>
            <a:off x="604800" y="241560"/>
            <a:ext cx="6663960" cy="6588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lvl1pPr>
              <a:lnSpc>
                <a:spcPct val="80000"/>
              </a:lnSpc>
              <a:defRPr spc="-100" sz="3600">
                <a:solidFill>
                  <a:srgbClr val="00B050"/>
                </a:solidFill>
                <a:latin typeface="Rockwell Bold"/>
                <a:ea typeface="Rockwell Bold"/>
                <a:cs typeface="Rockwell Bold"/>
                <a:sym typeface="Rockwell Bold"/>
              </a:defRPr>
            </a:lvl1pPr>
          </a:lstStyle>
          <a:p>
            <a:pPr/>
            <a:r>
              <a:t>Lovgivning</a:t>
            </a:r>
          </a:p>
        </p:txBody>
      </p:sp>
      <p:pic>
        <p:nvPicPr>
          <p:cNvPr id="1315"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sp>
        <p:nvSpPr>
          <p:cNvPr id="1316" name="CustomShape 3"/>
          <p:cNvSpPr txBox="1"/>
          <p:nvPr/>
        </p:nvSpPr>
        <p:spPr>
          <a:xfrm>
            <a:off x="16620839" y="3630960"/>
            <a:ext cx="1826641"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1" sz="1400"/>
            </a:lvl1pPr>
          </a:lstStyle>
          <a:p>
            <a:pPr/>
            <a:r>
              <a:t> </a:t>
            </a:r>
          </a:p>
        </p:txBody>
      </p:sp>
      <p:sp>
        <p:nvSpPr>
          <p:cNvPr id="1317" name="CustomShape 4"/>
          <p:cNvSpPr txBox="1"/>
          <p:nvPr/>
        </p:nvSpPr>
        <p:spPr>
          <a:xfrm>
            <a:off x="603315" y="1184128"/>
            <a:ext cx="7482111" cy="33375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42900" indent="-340359">
              <a:buClr>
                <a:srgbClr val="000000"/>
              </a:buClr>
              <a:buSzPct val="100000"/>
              <a:buFont typeface="Arial"/>
              <a:buChar char="•"/>
              <a:defRPr spc="-1" sz="1600">
                <a:latin typeface="Rockwell"/>
                <a:ea typeface="Rockwell"/>
                <a:cs typeface="Rockwell"/>
                <a:sym typeface="Rockwell"/>
              </a:defRPr>
            </a:pPr>
            <a:r>
              <a:t>I Bygningsreglementet stilles krav, f.eks. til energitab ved vinduer som vanskeliggør direkte genbrug af vinduer </a:t>
            </a:r>
          </a:p>
          <a:p>
            <a:pPr>
              <a:defRPr spc="-1" sz="1600">
                <a:latin typeface="Rockwell"/>
                <a:ea typeface="Rockwell"/>
                <a:cs typeface="Rockwell"/>
                <a:sym typeface="Rockwell"/>
              </a:defRPr>
            </a:pPr>
          </a:p>
          <a:p>
            <a:pPr marL="342900" indent="-340359">
              <a:buClr>
                <a:srgbClr val="000000"/>
              </a:buClr>
              <a:buSzPct val="100000"/>
              <a:buFont typeface="Arial"/>
              <a:buChar char="•"/>
              <a:defRPr spc="-1" sz="1600">
                <a:latin typeface="Rockwell"/>
                <a:ea typeface="Rockwell"/>
                <a:cs typeface="Rockwell"/>
                <a:sym typeface="Rockwell"/>
              </a:defRPr>
            </a:pPr>
            <a:r>
              <a:t>Mærkningsordninger, f.eks. CE-mærkning besværliggør direkte genbrug</a:t>
            </a:r>
          </a:p>
          <a:p>
            <a:pPr>
              <a:defRPr spc="-1" sz="1600">
                <a:latin typeface="Rockwell"/>
                <a:ea typeface="Rockwell"/>
                <a:cs typeface="Rockwell"/>
                <a:sym typeface="Rockwell"/>
              </a:defRPr>
            </a:pPr>
          </a:p>
          <a:p>
            <a:pPr marL="342900" indent="-340359">
              <a:buClr>
                <a:srgbClr val="000000"/>
              </a:buClr>
              <a:buSzPct val="100000"/>
              <a:buFont typeface="Arial"/>
              <a:buChar char="•"/>
              <a:defRPr spc="-1" sz="1600">
                <a:latin typeface="Rockwell"/>
                <a:ea typeface="Rockwell"/>
                <a:cs typeface="Rockwell"/>
                <a:sym typeface="Rockwell"/>
              </a:defRPr>
            </a:pPr>
            <a:r>
              <a:t>Standarden foreskriver krav til brandegenskaber, vandtæthed, akustisk ydeevne, lufttæthed mv. </a:t>
            </a:r>
          </a:p>
          <a:p>
            <a:pPr>
              <a:defRPr spc="-1" sz="1600">
                <a:latin typeface="Rockwell"/>
                <a:ea typeface="Rockwell"/>
                <a:cs typeface="Rockwell"/>
                <a:sym typeface="Rockwell"/>
              </a:defRPr>
            </a:pPr>
          </a:p>
          <a:p>
            <a:pPr marL="342900" indent="-340359">
              <a:buClr>
                <a:srgbClr val="000000"/>
              </a:buClr>
              <a:buSzPct val="100000"/>
              <a:buFont typeface="Arial"/>
              <a:buChar char="•"/>
              <a:defRPr spc="-1" sz="1600">
                <a:latin typeface="Rockwell"/>
                <a:ea typeface="Rockwell"/>
                <a:cs typeface="Rockwell"/>
                <a:sym typeface="Rockwell"/>
              </a:defRPr>
            </a:pPr>
            <a:r>
              <a:t>For nye materialer udføres test efter gældende regler.</a:t>
            </a:r>
          </a:p>
          <a:p>
            <a:pPr>
              <a:defRPr spc="-1" sz="1600">
                <a:latin typeface="Rockwell"/>
                <a:ea typeface="Rockwell"/>
                <a:cs typeface="Rockwell"/>
                <a:sym typeface="Rockwell"/>
              </a:defRPr>
            </a:pPr>
          </a:p>
          <a:p>
            <a:pPr marL="342900" indent="-340359">
              <a:buClr>
                <a:srgbClr val="000000"/>
              </a:buClr>
              <a:buSzPct val="100000"/>
              <a:buFont typeface="Arial"/>
              <a:buChar char="•"/>
              <a:defRPr spc="-1" sz="1600">
                <a:latin typeface="Rockwell"/>
                <a:ea typeface="Rockwell"/>
                <a:cs typeface="Rockwell"/>
                <a:sym typeface="Rockwell"/>
              </a:defRPr>
            </a:pPr>
            <a:r>
              <a:t>For genbrugsmaterialer kan det være umuligt at overholde alle de specifikke krav og dyrt at sikre dokumentationen.</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1" name="Image" descr="Image"/>
          <p:cNvPicPr>
            <a:picLocks noChangeAspect="1"/>
          </p:cNvPicPr>
          <p:nvPr/>
        </p:nvPicPr>
        <p:blipFill>
          <a:blip r:embed="rId3">
            <a:extLst/>
          </a:blip>
          <a:stretch>
            <a:fillRect/>
          </a:stretch>
        </p:blipFill>
        <p:spPr>
          <a:xfrm>
            <a:off x="8433359" y="235080"/>
            <a:ext cx="433441" cy="427681"/>
          </a:xfrm>
          <a:prstGeom prst="rect">
            <a:avLst/>
          </a:prstGeom>
          <a:ln w="12700">
            <a:miter lim="400000"/>
          </a:ln>
        </p:spPr>
      </p:pic>
      <p:sp>
        <p:nvSpPr>
          <p:cNvPr id="1322" name="CustomShape 3"/>
          <p:cNvSpPr txBox="1"/>
          <p:nvPr/>
        </p:nvSpPr>
        <p:spPr>
          <a:xfrm>
            <a:off x="626441" y="407798"/>
            <a:ext cx="3839761" cy="3718800"/>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90000"/>
              </a:lnSpc>
              <a:defRPr spc="-100" sz="2400">
                <a:solidFill>
                  <a:srgbClr val="68C353"/>
                </a:solidFill>
                <a:latin typeface="Rockwell"/>
                <a:ea typeface="Rockwell"/>
                <a:cs typeface="Rockwell"/>
                <a:sym typeface="Rockwell"/>
              </a:defRPr>
            </a:pPr>
            <a:r>
              <a:t>Opgave</a:t>
            </a:r>
            <a:endParaRPr spc="-1"/>
          </a:p>
          <a:p>
            <a:pPr>
              <a:lnSpc>
                <a:spcPct val="90000"/>
              </a:lnSpc>
              <a:defRPr spc="-100" sz="2400">
                <a:solidFill>
                  <a:srgbClr val="68C353"/>
                </a:solidFill>
                <a:latin typeface="Rockwell Bold"/>
                <a:ea typeface="Rockwell Bold"/>
                <a:cs typeface="Rockwell Bold"/>
                <a:sym typeface="Rockwell Bold"/>
              </a:defRPr>
            </a:pPr>
            <a:r>
              <a:t>Affaldssortering</a:t>
            </a:r>
            <a:endParaRPr spc="-1"/>
          </a:p>
          <a:p>
            <a:pPr>
              <a:lnSpc>
                <a:spcPct val="103000"/>
              </a:lnSpc>
              <a:defRPr spc="-1" sz="2400">
                <a:latin typeface="Rockwell"/>
                <a:ea typeface="Rockwell"/>
                <a:cs typeface="Rockwell"/>
                <a:sym typeface="Rockwell"/>
              </a:defRPr>
            </a:pPr>
          </a:p>
          <a:p>
            <a:pPr>
              <a:lnSpc>
                <a:spcPct val="103000"/>
              </a:lnSpc>
              <a:defRPr spc="-1" sz="2400">
                <a:latin typeface="Rockwell"/>
                <a:ea typeface="Rockwell"/>
                <a:cs typeface="Rockwell"/>
                <a:sym typeface="Rockwell"/>
              </a:defRPr>
            </a:pPr>
          </a:p>
          <a:p>
            <a:pPr>
              <a:lnSpc>
                <a:spcPct val="103000"/>
              </a:lnSpc>
              <a:defRPr spc="-100" sz="2000">
                <a:latin typeface="Rockwell"/>
                <a:ea typeface="Rockwell"/>
                <a:cs typeface="Rockwell"/>
                <a:sym typeface="Rockwell"/>
              </a:defRPr>
            </a:pPr>
            <a:r>
              <a:t>Hvordan skal vi sortere vores affald på byggepladsen?</a:t>
            </a:r>
            <a:endParaRPr spc="-1"/>
          </a:p>
          <a:p>
            <a:pPr>
              <a:lnSpc>
                <a:spcPct val="103000"/>
              </a:lnSpc>
              <a:defRPr spc="-1" sz="2000">
                <a:latin typeface="Rockwell"/>
                <a:ea typeface="Rockwell"/>
                <a:cs typeface="Rockwell"/>
                <a:sym typeface="Rockwell"/>
              </a:defRPr>
            </a:pPr>
          </a:p>
          <a:p>
            <a:pPr>
              <a:lnSpc>
                <a:spcPct val="103000"/>
              </a:lnSpc>
              <a:defRPr spc="-100" sz="2000">
                <a:latin typeface="Rockwell"/>
                <a:ea typeface="Rockwell"/>
                <a:cs typeface="Rockwell"/>
                <a:sym typeface="Rockwell"/>
              </a:defRPr>
            </a:pPr>
            <a:r>
              <a:t>Hvilke kategorier?</a:t>
            </a:r>
          </a:p>
        </p:txBody>
      </p:sp>
      <p:pic>
        <p:nvPicPr>
          <p:cNvPr id="1323" name="Picture 1" descr="Picture 1"/>
          <p:cNvPicPr>
            <a:picLocks noChangeAspect="1"/>
          </p:cNvPicPr>
          <p:nvPr/>
        </p:nvPicPr>
        <p:blipFill>
          <a:blip r:embed="rId4">
            <a:extLst/>
          </a:blip>
          <a:srcRect l="12882" t="0" r="42259" b="0"/>
          <a:stretch>
            <a:fillRect/>
          </a:stretch>
        </p:blipFill>
        <p:spPr>
          <a:xfrm>
            <a:off x="5042451" y="0"/>
            <a:ext cx="4102201" cy="514332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7" name="Billede 1" descr="Billede 1"/>
          <p:cNvPicPr>
            <a:picLocks noChangeAspect="1"/>
          </p:cNvPicPr>
          <p:nvPr/>
        </p:nvPicPr>
        <p:blipFill>
          <a:blip r:embed="rId3">
            <a:extLst/>
          </a:blip>
          <a:srcRect l="0" t="15480" r="0" b="20821"/>
          <a:stretch>
            <a:fillRect/>
          </a:stretch>
        </p:blipFill>
        <p:spPr>
          <a:xfrm>
            <a:off x="0" y="1023120"/>
            <a:ext cx="9142201" cy="4118401"/>
          </a:xfrm>
          <a:prstGeom prst="rect">
            <a:avLst/>
          </a:prstGeom>
          <a:ln w="12700">
            <a:miter lim="400000"/>
          </a:ln>
        </p:spPr>
      </p:pic>
      <p:pic>
        <p:nvPicPr>
          <p:cNvPr id="1328" name="Billede 3" descr="Billede 3"/>
          <p:cNvPicPr>
            <a:picLocks noChangeAspect="1"/>
          </p:cNvPicPr>
          <p:nvPr/>
        </p:nvPicPr>
        <p:blipFill>
          <a:blip r:embed="rId4">
            <a:extLst/>
          </a:blip>
          <a:stretch>
            <a:fillRect/>
          </a:stretch>
        </p:blipFill>
        <p:spPr>
          <a:xfrm>
            <a:off x="8360999" y="292680"/>
            <a:ext cx="437041" cy="430921"/>
          </a:xfrm>
          <a:prstGeom prst="rect">
            <a:avLst/>
          </a:prstGeom>
          <a:ln w="12700">
            <a:miter lim="400000"/>
          </a:ln>
        </p:spPr>
      </p:pic>
      <p:sp>
        <p:nvSpPr>
          <p:cNvPr id="1329" name="CustomShape 1"/>
          <p:cNvSpPr txBox="1"/>
          <p:nvPr/>
        </p:nvSpPr>
        <p:spPr>
          <a:xfrm>
            <a:off x="285831" y="328027"/>
            <a:ext cx="7467842" cy="427755"/>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pc="-1" sz="2700">
                <a:solidFill>
                  <a:srgbClr val="00B050"/>
                </a:solidFill>
                <a:latin typeface="Rockwell"/>
                <a:ea typeface="Rockwell"/>
                <a:cs typeface="Rockwell"/>
                <a:sym typeface="Rockwell"/>
              </a:defRPr>
            </a:lvl1pPr>
          </a:lstStyle>
          <a:p>
            <a:pPr/>
            <a:r>
              <a:t>Affaldssortering</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3" name="CustomShape 3"/>
          <p:cNvSpPr txBox="1"/>
          <p:nvPr/>
        </p:nvSpPr>
        <p:spPr>
          <a:xfrm>
            <a:off x="626441" y="407798"/>
            <a:ext cx="3839761" cy="3718800"/>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81000"/>
              </a:lnSpc>
              <a:defRPr spc="-100" sz="2400">
                <a:solidFill>
                  <a:srgbClr val="68C353"/>
                </a:solidFill>
                <a:latin typeface="Rockwell"/>
                <a:ea typeface="Rockwell"/>
                <a:cs typeface="Rockwell"/>
                <a:sym typeface="Rockwell"/>
              </a:defRPr>
            </a:pPr>
            <a:r>
              <a:t>Ekstraopgave</a:t>
            </a:r>
          </a:p>
          <a:p>
            <a:pPr>
              <a:lnSpc>
                <a:spcPct val="92700"/>
              </a:lnSpc>
              <a:defRPr spc="-1" sz="2400">
                <a:latin typeface="Rockwell"/>
                <a:ea typeface="Rockwell"/>
                <a:cs typeface="Rockwell"/>
                <a:sym typeface="Rockwell"/>
              </a:defRPr>
            </a:pPr>
          </a:p>
          <a:p>
            <a:pPr>
              <a:lnSpc>
                <a:spcPct val="92700"/>
              </a:lnSpc>
              <a:defRPr spc="-1" sz="2400">
                <a:latin typeface="Rockwell"/>
                <a:ea typeface="Rockwell"/>
                <a:cs typeface="Rockwell"/>
                <a:sym typeface="Rockwell"/>
              </a:defRPr>
            </a:pPr>
          </a:p>
          <a:p>
            <a:pPr>
              <a:lnSpc>
                <a:spcPct val="92700"/>
              </a:lnSpc>
              <a:defRPr spc="-100" sz="2000">
                <a:latin typeface="Rockwell"/>
                <a:ea typeface="Rockwell"/>
                <a:cs typeface="Rockwell"/>
                <a:sym typeface="Rockwell"/>
              </a:defRPr>
            </a:pPr>
            <a:r>
              <a:t>Vælg en affaldsproblematik, der er særlig for jeres fag. </a:t>
            </a:r>
          </a:p>
          <a:p>
            <a:pPr>
              <a:lnSpc>
                <a:spcPct val="92700"/>
              </a:lnSpc>
              <a:defRPr spc="-1" sz="2000">
                <a:latin typeface="Rockwell"/>
                <a:ea typeface="Rockwell"/>
                <a:cs typeface="Rockwell"/>
                <a:sym typeface="Rockwell"/>
              </a:defRPr>
            </a:pPr>
          </a:p>
          <a:p>
            <a:pPr>
              <a:lnSpc>
                <a:spcPct val="92700"/>
              </a:lnSpc>
              <a:defRPr spc="-100" sz="2000">
                <a:latin typeface="Rockwell"/>
                <a:ea typeface="Rockwell"/>
                <a:cs typeface="Rockwell"/>
                <a:sym typeface="Rockwell"/>
              </a:defRPr>
            </a:pPr>
            <a:r>
              <a:t>Undersøg problemets omfang, særlige forhold og mulige løsninger. </a:t>
            </a:r>
          </a:p>
          <a:p>
            <a:pPr>
              <a:lnSpc>
                <a:spcPct val="92700"/>
              </a:lnSpc>
              <a:defRPr spc="-1" sz="2000">
                <a:latin typeface="Rockwell"/>
                <a:ea typeface="Rockwell"/>
                <a:cs typeface="Rockwell"/>
                <a:sym typeface="Rockwell"/>
              </a:defRPr>
            </a:pPr>
          </a:p>
          <a:p>
            <a:pPr>
              <a:lnSpc>
                <a:spcPct val="92700"/>
              </a:lnSpc>
              <a:defRPr spc="-100" sz="2000">
                <a:latin typeface="Rockwell"/>
                <a:ea typeface="Rockwell"/>
                <a:cs typeface="Rockwell"/>
                <a:sym typeface="Rockwell"/>
              </a:defRPr>
            </a:pPr>
            <a:r>
              <a:t>Fremlæg for klassen.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7" name="Image" descr="Image"/>
          <p:cNvPicPr>
            <a:picLocks noChangeAspect="1"/>
          </p:cNvPicPr>
          <p:nvPr/>
        </p:nvPicPr>
        <p:blipFill>
          <a:blip r:embed="rId3">
            <a:extLst/>
          </a:blip>
          <a:stretch>
            <a:fillRect/>
          </a:stretch>
        </p:blipFill>
        <p:spPr>
          <a:xfrm>
            <a:off x="8433359" y="235080"/>
            <a:ext cx="433441" cy="427681"/>
          </a:xfrm>
          <a:prstGeom prst="rect">
            <a:avLst/>
          </a:prstGeom>
          <a:ln w="12700">
            <a:miter lim="400000"/>
          </a:ln>
        </p:spPr>
      </p:pic>
      <p:sp>
        <p:nvSpPr>
          <p:cNvPr id="1338" name="CustomShape 3"/>
          <p:cNvSpPr txBox="1"/>
          <p:nvPr/>
        </p:nvSpPr>
        <p:spPr>
          <a:xfrm>
            <a:off x="419377" y="490625"/>
            <a:ext cx="4883368" cy="4174343"/>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defTabSz="886968">
              <a:lnSpc>
                <a:spcPct val="72000"/>
              </a:lnSpc>
              <a:defRPr spc="-97" sz="2134">
                <a:solidFill>
                  <a:srgbClr val="68C353"/>
                </a:solidFill>
                <a:latin typeface="Rockwell Bold"/>
                <a:ea typeface="Rockwell Bold"/>
                <a:cs typeface="Rockwell Bold"/>
                <a:sym typeface="Rockwell Bold"/>
              </a:defRPr>
            </a:pPr>
            <a:r>
              <a:t>Hvad har vi lært?</a:t>
            </a:r>
            <a:endParaRPr spc="0" sz="2328"/>
          </a:p>
          <a:p>
            <a:pPr defTabSz="886968">
              <a:lnSpc>
                <a:spcPct val="82400"/>
              </a:lnSpc>
              <a:defRPr spc="0" sz="2328">
                <a:latin typeface="Rockwell"/>
                <a:ea typeface="Rockwell"/>
                <a:cs typeface="Rockwell"/>
                <a:sym typeface="Rockwell"/>
              </a:defRPr>
            </a:pPr>
          </a:p>
          <a:p>
            <a:pPr defTabSz="886968">
              <a:lnSpc>
                <a:spcPct val="82400"/>
              </a:lnSpc>
              <a:defRPr spc="0" sz="2328">
                <a:latin typeface="Rockwell"/>
                <a:ea typeface="Rockwell"/>
                <a:cs typeface="Rockwell"/>
                <a:sym typeface="Rockwell"/>
              </a:defRPr>
            </a:pPr>
          </a:p>
          <a:p>
            <a:pPr marL="332613" indent="-331997" defTabSz="886968">
              <a:lnSpc>
                <a:spcPct val="82400"/>
              </a:lnSpc>
              <a:buClr>
                <a:srgbClr val="000000"/>
              </a:buClr>
              <a:buSzPct val="100000"/>
              <a:buFont typeface="Arial"/>
              <a:buChar char="•"/>
              <a:defRPr spc="-97" sz="1746">
                <a:latin typeface="Rockwell"/>
                <a:ea typeface="Rockwell"/>
                <a:cs typeface="Rockwell"/>
                <a:sym typeface="Rockwell"/>
              </a:defRPr>
            </a:pPr>
            <a:r>
              <a:t>Vi kan undgå at skabe af affald ved at planlægge med det for øje, med fx klogt design og velplanlagte indkøb</a:t>
            </a:r>
            <a:endParaRPr spc="0" sz="1940"/>
          </a:p>
          <a:p>
            <a:pPr defTabSz="886968">
              <a:lnSpc>
                <a:spcPct val="82400"/>
              </a:lnSpc>
              <a:defRPr spc="0" sz="1940">
                <a:latin typeface="Rockwell"/>
                <a:ea typeface="Rockwell"/>
                <a:cs typeface="Rockwell"/>
                <a:sym typeface="Rockwell"/>
              </a:defRPr>
            </a:pPr>
          </a:p>
          <a:p>
            <a:pPr marL="332613" indent="-331997" defTabSz="886968">
              <a:lnSpc>
                <a:spcPct val="82400"/>
              </a:lnSpc>
              <a:buClr>
                <a:srgbClr val="000000"/>
              </a:buClr>
              <a:buSzPct val="100000"/>
              <a:buFont typeface="Arial"/>
              <a:buChar char="•"/>
              <a:defRPr spc="-97" sz="1746">
                <a:latin typeface="Rockwell"/>
                <a:ea typeface="Rockwell"/>
                <a:cs typeface="Rockwell"/>
                <a:sym typeface="Rockwell"/>
              </a:defRPr>
            </a:pPr>
            <a:r>
              <a:t>Sortering af byggeaffald kan øge genbrug, herunder upcycling</a:t>
            </a:r>
            <a:endParaRPr spc="0" sz="1940"/>
          </a:p>
          <a:p>
            <a:pPr defTabSz="886968">
              <a:lnSpc>
                <a:spcPct val="82400"/>
              </a:lnSpc>
              <a:defRPr spc="0" sz="1940">
                <a:latin typeface="Rockwell"/>
                <a:ea typeface="Rockwell"/>
                <a:cs typeface="Rockwell"/>
                <a:sym typeface="Rockwell"/>
              </a:defRPr>
            </a:pPr>
          </a:p>
          <a:p>
            <a:pPr marL="332613" indent="-331997" defTabSz="886968">
              <a:lnSpc>
                <a:spcPct val="82400"/>
              </a:lnSpc>
              <a:buClr>
                <a:srgbClr val="000000"/>
              </a:buClr>
              <a:buSzPct val="100000"/>
              <a:buFont typeface="Arial"/>
              <a:buChar char="•"/>
              <a:defRPr spc="-97" sz="1746">
                <a:latin typeface="Rockwell"/>
                <a:ea typeface="Rockwell"/>
                <a:cs typeface="Rockwell"/>
                <a:sym typeface="Rockwell"/>
              </a:defRPr>
            </a:pPr>
            <a:r>
              <a:t>Vi kan blive klogere på materialerne ved at se på deres livscyklus.</a:t>
            </a:r>
            <a:endParaRPr spc="0" sz="1940"/>
          </a:p>
          <a:p>
            <a:pPr defTabSz="886968">
              <a:lnSpc>
                <a:spcPct val="82400"/>
              </a:lnSpc>
              <a:defRPr spc="0" sz="1940">
                <a:latin typeface="Rockwell"/>
                <a:ea typeface="Rockwell"/>
                <a:cs typeface="Rockwell"/>
                <a:sym typeface="Rockwell"/>
              </a:defRPr>
            </a:pPr>
          </a:p>
          <a:p>
            <a:pPr marL="332613" indent="-331997" defTabSz="886968">
              <a:lnSpc>
                <a:spcPct val="82400"/>
              </a:lnSpc>
              <a:buClr>
                <a:srgbClr val="000000"/>
              </a:buClr>
              <a:buSzPct val="100000"/>
              <a:buFont typeface="Arial"/>
              <a:buChar char="•"/>
              <a:defRPr spc="-97" sz="1746">
                <a:latin typeface="Rockwell"/>
                <a:ea typeface="Rockwell"/>
                <a:cs typeface="Rockwell"/>
                <a:sym typeface="Rockwell"/>
              </a:defRPr>
            </a:pPr>
            <a:r>
              <a:t>Vær obs på Bygningsreglementet når der genbruges materialer i byggeriet</a:t>
            </a:r>
            <a:endParaRPr spc="0" sz="1940"/>
          </a:p>
        </p:txBody>
      </p:sp>
      <p:pic>
        <p:nvPicPr>
          <p:cNvPr id="1339" name="Picture 1" descr="Picture 1"/>
          <p:cNvPicPr>
            <a:picLocks noChangeAspect="1"/>
          </p:cNvPicPr>
          <p:nvPr/>
        </p:nvPicPr>
        <p:blipFill>
          <a:blip r:embed="rId4">
            <a:extLst/>
          </a:blip>
          <a:srcRect l="12882" t="0" r="42259" b="0"/>
          <a:stretch>
            <a:fillRect/>
          </a:stretch>
        </p:blipFill>
        <p:spPr>
          <a:xfrm>
            <a:off x="6382079" y="45719"/>
            <a:ext cx="4102201" cy="5143322"/>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8C954"/>
        </a:solidFill>
      </p:bgPr>
    </p:bg>
    <p:spTree>
      <p:nvGrpSpPr>
        <p:cNvPr id="1" name=""/>
        <p:cNvGrpSpPr/>
        <p:nvPr/>
      </p:nvGrpSpPr>
      <p:grpSpPr>
        <a:xfrm>
          <a:off x="0" y="0"/>
          <a:ext cx="0" cy="0"/>
          <a:chOff x="0" y="0"/>
          <a:chExt cx="0" cy="0"/>
        </a:xfrm>
      </p:grpSpPr>
      <p:sp>
        <p:nvSpPr>
          <p:cNvPr id="1343" name="CustomShape 1"/>
          <p:cNvSpPr txBox="1"/>
          <p:nvPr/>
        </p:nvSpPr>
        <p:spPr>
          <a:xfrm>
            <a:off x="604799" y="241559"/>
            <a:ext cx="6676922" cy="540612"/>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800">
                <a:solidFill>
                  <a:srgbClr val="FFFFFF"/>
                </a:solidFill>
                <a:latin typeface="Rockwell Bold"/>
                <a:ea typeface="Rockwell Bold"/>
                <a:cs typeface="Rockwell Bold"/>
                <a:sym typeface="Rockwell Bold"/>
              </a:defRPr>
            </a:lvl1pPr>
          </a:lstStyle>
          <a:p>
            <a:pPr/>
            <a:r>
              <a:t>Kilder</a:t>
            </a:r>
          </a:p>
        </p:txBody>
      </p:sp>
      <p:pic>
        <p:nvPicPr>
          <p:cNvPr id="1344" name="Image" descr="Image"/>
          <p:cNvPicPr>
            <a:picLocks noChangeAspect="1"/>
          </p:cNvPicPr>
          <p:nvPr/>
        </p:nvPicPr>
        <p:blipFill>
          <a:blip r:embed="rId3">
            <a:extLst/>
          </a:blip>
          <a:stretch>
            <a:fillRect/>
          </a:stretch>
        </p:blipFill>
        <p:spPr>
          <a:xfrm>
            <a:off x="8433359" y="235080"/>
            <a:ext cx="433441" cy="427681"/>
          </a:xfrm>
          <a:prstGeom prst="rect">
            <a:avLst/>
          </a:prstGeom>
          <a:ln w="12700">
            <a:miter lim="400000"/>
          </a:ln>
        </p:spPr>
      </p:pic>
      <p:sp>
        <p:nvSpPr>
          <p:cNvPr id="1345" name="CustomShape 2"/>
          <p:cNvSpPr txBox="1"/>
          <p:nvPr/>
        </p:nvSpPr>
        <p:spPr>
          <a:xfrm>
            <a:off x="474119" y="1243080"/>
            <a:ext cx="4145162" cy="3167006"/>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marL="342900" indent="-340359">
              <a:buClr>
                <a:srgbClr val="000000"/>
              </a:buClr>
              <a:buSzPct val="100000"/>
              <a:buFont typeface="Arial"/>
              <a:buChar char="•"/>
              <a:defRPr spc="-1" sz="1400">
                <a:latin typeface="Rockwell"/>
                <a:ea typeface="Rockwell"/>
                <a:cs typeface="Rockwell"/>
                <a:sym typeface="Rockwell"/>
              </a:defRPr>
            </a:pPr>
            <a:r>
              <a:t>Concito: GENBRUG AF BYGGEVARER - SBI 2015:30</a:t>
            </a:r>
            <a:br/>
          </a:p>
          <a:p>
            <a:pPr marL="342900" indent="-340359">
              <a:buClr>
                <a:srgbClr val="000000"/>
              </a:buClr>
              <a:buSzPct val="100000"/>
              <a:buFont typeface="Arial"/>
              <a:buChar char="•"/>
              <a:defRPr spc="-1" sz="1400">
                <a:latin typeface="Rockwell"/>
                <a:ea typeface="Rockwell"/>
                <a:cs typeface="Rockwell"/>
                <a:sym typeface="Rockwell"/>
              </a:defRPr>
            </a:pPr>
            <a:r>
              <a:rPr u="sng">
                <a:solidFill>
                  <a:srgbClr val="0000FF"/>
                </a:solidFill>
                <a:uFill>
                  <a:solidFill>
                    <a:srgbClr val="0000FF"/>
                  </a:solidFill>
                </a:uFill>
                <a:hlinkClick r:id="rId4" invalidUrl="" action="" tgtFrame="" tooltip="" history="1" highlightClick="0" endSnd="0"/>
              </a:rPr>
              <a:t>VCØB</a:t>
            </a:r>
            <a:br/>
          </a:p>
          <a:p>
            <a:pPr marL="342900" indent="-340359">
              <a:buClr>
                <a:srgbClr val="000000"/>
              </a:buClr>
              <a:buSzPct val="100000"/>
              <a:buFont typeface="Arial"/>
              <a:buChar char="•"/>
              <a:defRPr spc="-1" sz="1400">
                <a:latin typeface="Rockwell"/>
                <a:ea typeface="Rockwell"/>
                <a:cs typeface="Rockwell"/>
                <a:sym typeface="Rockwell"/>
              </a:defRPr>
            </a:pPr>
            <a:r>
              <a:t>Vuggetilvugge.dk - Cirkulær Økonomi</a:t>
            </a:r>
            <a:br/>
          </a:p>
          <a:p>
            <a:pPr marL="342900" indent="-340359">
              <a:buClr>
                <a:srgbClr val="000000"/>
              </a:buClr>
              <a:buSzPct val="100000"/>
              <a:buFont typeface="Arial"/>
              <a:buChar char="•"/>
              <a:defRPr spc="-1" sz="1400">
                <a:latin typeface="Rockwell"/>
                <a:ea typeface="Rockwell"/>
                <a:cs typeface="Rockwell"/>
                <a:sym typeface="Rockwell"/>
              </a:defRPr>
            </a:pPr>
            <a:r>
              <a:t>Byggevare.info - Genbrug af byggevarer</a:t>
            </a:r>
            <a:br/>
          </a:p>
          <a:p>
            <a:pPr marL="342900" indent="-340359">
              <a:buClr>
                <a:srgbClr val="000000"/>
              </a:buClr>
              <a:buSzPct val="100000"/>
              <a:buFont typeface="Arial"/>
              <a:buChar char="•"/>
              <a:defRPr spc="-1" sz="1400">
                <a:latin typeface="Rockwell"/>
                <a:ea typeface="Rockwell"/>
                <a:cs typeface="Rockwell"/>
                <a:sym typeface="Rockwell"/>
              </a:defRPr>
            </a:pPr>
            <a:r>
              <a:t>Bygningens livscyklus  Identifikation af væsentlige bygningsdele, materialegrupper og faser i en miljømæssig vurdering af SBI 2015:09</a:t>
            </a:r>
          </a:p>
        </p:txBody>
      </p:sp>
      <p:sp>
        <p:nvSpPr>
          <p:cNvPr id="1346" name="CustomShape 3"/>
          <p:cNvSpPr txBox="1"/>
          <p:nvPr/>
        </p:nvSpPr>
        <p:spPr>
          <a:xfrm>
            <a:off x="4903559" y="1243080"/>
            <a:ext cx="3323882" cy="3370320"/>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marL="342900" indent="-340359">
              <a:buClr>
                <a:srgbClr val="000000"/>
              </a:buClr>
              <a:buSzPct val="100000"/>
              <a:buFont typeface="Arial"/>
              <a:buChar char="•"/>
              <a:defRPr spc="-100" sz="1400">
                <a:latin typeface="Rockwell"/>
                <a:ea typeface="Rockwell"/>
                <a:cs typeface="Rockwell"/>
                <a:sym typeface="Rockwell"/>
              </a:defRPr>
            </a:pPr>
            <a:r>
              <a:t>Introduktion til LCA på bygninger Februar 2016 - trafik og byggestyrelsen</a:t>
            </a:r>
            <a:br/>
            <a:endParaRPr spc="-1"/>
          </a:p>
          <a:p>
            <a:pPr marL="342900" indent="-340359">
              <a:buClr>
                <a:srgbClr val="000000"/>
              </a:buClr>
              <a:buSzPct val="100000"/>
              <a:buFont typeface="Arial"/>
              <a:buChar char="•"/>
              <a:defRPr spc="-100" sz="1400">
                <a:latin typeface="Rockwell"/>
                <a:ea typeface="Rockwell"/>
                <a:cs typeface="Rockwell"/>
                <a:sym typeface="Rockwell"/>
              </a:defRPr>
            </a:pPr>
            <a:r>
              <a:rPr u="sng">
                <a:solidFill>
                  <a:srgbClr val="0000FF"/>
                </a:solidFill>
                <a:uFill>
                  <a:solidFill>
                    <a:srgbClr val="0000FF"/>
                  </a:solidFill>
                </a:uFill>
                <a:hlinkClick r:id="rId5" invalidUrl="" action="" tgtFrame="" tooltip="" history="1" highlightClick="0" endSnd="0"/>
              </a:rPr>
              <a:t>DR</a:t>
            </a:r>
            <a:r>
              <a:rPr u="sng">
                <a:solidFill>
                  <a:srgbClr val="0000FF"/>
                </a:solidFill>
                <a:uFill>
                  <a:solidFill>
                    <a:srgbClr val="0000FF"/>
                  </a:solidFill>
                </a:uFill>
                <a:hlinkClick r:id="rId5" invalidUrl="" action="" tgtFrame="" tooltip="" history="1" highlightClick="0" endSnd="0"/>
              </a:rPr>
              <a:t>.dk</a:t>
            </a:r>
            <a:r>
              <a:rPr u="sng">
                <a:solidFill>
                  <a:srgbClr val="0000FF"/>
                </a:solidFill>
                <a:uFill>
                  <a:solidFill>
                    <a:srgbClr val="0000FF"/>
                  </a:solidFill>
                </a:uFill>
                <a:hlinkClick r:id="rId5" invalidUrl="" action="" tgtFrame="" tooltip="" history="1" highlightClick="0" endSnd="0"/>
              </a:rPr>
              <a:t> - Eksperter råber op: Byggebranchen er en kæmpe klimasynder</a:t>
            </a:r>
            <a:br/>
            <a:endParaRPr spc="-1"/>
          </a:p>
          <a:p>
            <a:pPr marL="342900" indent="-340359">
              <a:buClr>
                <a:srgbClr val="000000"/>
              </a:buClr>
              <a:buSzPct val="100000"/>
              <a:buFont typeface="Arial"/>
              <a:buChar char="•"/>
              <a:defRPr spc="-100" sz="1400">
                <a:latin typeface="Rockwell"/>
                <a:ea typeface="Rockwell"/>
                <a:cs typeface="Rockwell"/>
                <a:sym typeface="Rockwell"/>
              </a:defRPr>
            </a:pPr>
            <a:r>
              <a:t>dagensbyggeri.dk: Ny rapport om fremtidens byggeri opfordrer til handling</a:t>
            </a:r>
            <a:br/>
            <a:r>
              <a:t> </a:t>
            </a:r>
            <a:endParaRPr spc="-1"/>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8" name="CustomShape 1"/>
          <p:cNvSpPr txBox="1"/>
          <p:nvPr/>
        </p:nvSpPr>
        <p:spPr>
          <a:xfrm>
            <a:off x="604800" y="1128600"/>
            <a:ext cx="2685240" cy="510200"/>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600">
                <a:solidFill>
                  <a:srgbClr val="FFFFFF"/>
                </a:solidFill>
                <a:latin typeface="游ゴシック体 ボールド"/>
                <a:ea typeface="游ゴシック体 ボールド"/>
                <a:cs typeface="游ゴシック体 ボールド"/>
                <a:sym typeface="游ゴシック体 ボールド"/>
              </a:defRPr>
            </a:lvl1pPr>
          </a:lstStyle>
          <a:p>
            <a:pPr/>
            <a:r>
              <a:t>5-fingerreglen </a:t>
            </a:r>
          </a:p>
        </p:txBody>
      </p:sp>
      <p:sp>
        <p:nvSpPr>
          <p:cNvPr id="1219" name="CustomShape 2"/>
          <p:cNvSpPr txBox="1"/>
          <p:nvPr/>
        </p:nvSpPr>
        <p:spPr>
          <a:xfrm>
            <a:off x="516925" y="956401"/>
            <a:ext cx="3349783" cy="380198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marL="612775" indent="-457200">
              <a:buSzPct val="100000"/>
              <a:buAutoNum type="arabicPeriod" startAt="1"/>
              <a:defRPr spc="-1" sz="2400">
                <a:solidFill>
                  <a:srgbClr val="004CBF"/>
                </a:solidFill>
                <a:latin typeface="Rockwell Bold"/>
                <a:ea typeface="Rockwell Bold"/>
                <a:cs typeface="Rockwell Bold"/>
                <a:sym typeface="Rockwell Bold"/>
              </a:defRPr>
            </a:pPr>
            <a:r>
              <a:t>PRODUKTION</a:t>
            </a:r>
          </a:p>
          <a:p>
            <a:pPr marL="612775" indent="-457200">
              <a:buSzPct val="100000"/>
              <a:buAutoNum type="arabicPeriod" startAt="1"/>
              <a:defRPr spc="-1" sz="2400">
                <a:solidFill>
                  <a:srgbClr val="004CBF"/>
                </a:solidFill>
                <a:latin typeface="Rockwell"/>
                <a:ea typeface="Rockwell"/>
                <a:cs typeface="Rockwell"/>
                <a:sym typeface="Rockwell"/>
              </a:defRPr>
            </a:pPr>
          </a:p>
          <a:p>
            <a:pPr marL="612775" indent="-457200">
              <a:buSzPct val="100000"/>
              <a:buAutoNum type="arabicPeriod" startAt="2"/>
              <a:defRPr spc="-1" sz="2400">
                <a:solidFill>
                  <a:srgbClr val="004CBF"/>
                </a:solidFill>
                <a:latin typeface="Rockwell Bold"/>
                <a:ea typeface="Rockwell Bold"/>
                <a:cs typeface="Rockwell Bold"/>
                <a:sym typeface="Rockwell Bold"/>
              </a:defRPr>
            </a:pPr>
            <a:r>
              <a:t>LEVETID</a:t>
            </a:r>
          </a:p>
          <a:p>
            <a:pPr marL="612775" indent="-457200">
              <a:buSzPct val="100000"/>
              <a:buAutoNum type="arabicPeriod" startAt="2"/>
              <a:defRPr spc="-1" sz="2400">
                <a:solidFill>
                  <a:srgbClr val="004CBF"/>
                </a:solidFill>
                <a:latin typeface="Rockwell"/>
                <a:ea typeface="Rockwell"/>
                <a:cs typeface="Rockwell"/>
                <a:sym typeface="Rockwell"/>
              </a:defRPr>
            </a:pPr>
          </a:p>
          <a:p>
            <a:pPr marL="612775" indent="-457200">
              <a:buSzPct val="100000"/>
              <a:buAutoNum type="arabicPeriod" startAt="3"/>
              <a:defRPr spc="-1" sz="2400">
                <a:solidFill>
                  <a:srgbClr val="004CBF"/>
                </a:solidFill>
                <a:latin typeface="Rockwell Bold"/>
                <a:ea typeface="Rockwell Bold"/>
                <a:cs typeface="Rockwell Bold"/>
                <a:sym typeface="Rockwell Bold"/>
              </a:defRPr>
            </a:pPr>
            <a:r>
              <a:t>GENBRUG</a:t>
            </a:r>
          </a:p>
          <a:p>
            <a:pPr marL="612775" indent="-457200">
              <a:buSzPct val="100000"/>
              <a:buAutoNum type="arabicPeriod" startAt="3"/>
              <a:defRPr spc="-1" sz="2400">
                <a:solidFill>
                  <a:srgbClr val="004CBF"/>
                </a:solidFill>
                <a:latin typeface="Rockwell"/>
                <a:ea typeface="Rockwell"/>
                <a:cs typeface="Rockwell"/>
                <a:sym typeface="Rockwell"/>
              </a:defRPr>
            </a:pPr>
          </a:p>
          <a:p>
            <a:pPr marL="612775" indent="-457200">
              <a:buSzPct val="100000"/>
              <a:buAutoNum type="arabicPeriod" startAt="4"/>
              <a:defRPr spc="-1" sz="2400">
                <a:solidFill>
                  <a:srgbClr val="004CBF"/>
                </a:solidFill>
                <a:latin typeface="Rockwell Bold"/>
                <a:ea typeface="Rockwell Bold"/>
                <a:cs typeface="Rockwell Bold"/>
                <a:sym typeface="Rockwell Bold"/>
              </a:defRPr>
            </a:pPr>
            <a:r>
              <a:t>INDEKLIMA</a:t>
            </a:r>
          </a:p>
          <a:p>
            <a:pPr marL="612775" indent="-457200">
              <a:buSzPct val="100000"/>
              <a:buAutoNum type="arabicPeriod" startAt="4"/>
              <a:defRPr spc="-1" sz="2400">
                <a:solidFill>
                  <a:srgbClr val="004CBF"/>
                </a:solidFill>
                <a:latin typeface="Rockwell"/>
                <a:ea typeface="Rockwell"/>
                <a:cs typeface="Rockwell"/>
                <a:sym typeface="Rockwell"/>
              </a:defRPr>
            </a:pPr>
          </a:p>
          <a:p>
            <a:pPr marL="612775" indent="-457200">
              <a:buSzPct val="100000"/>
              <a:buAutoNum type="arabicPeriod" startAt="5"/>
              <a:defRPr spc="-1" sz="2400">
                <a:solidFill>
                  <a:srgbClr val="004CBF"/>
                </a:solidFill>
                <a:latin typeface="Rockwell Bold"/>
                <a:ea typeface="Rockwell Bold"/>
                <a:cs typeface="Rockwell Bold"/>
                <a:sym typeface="Rockwell Bold"/>
              </a:defRPr>
            </a:pPr>
            <a:r>
              <a:t>DESIGN</a:t>
            </a:r>
          </a:p>
        </p:txBody>
      </p:sp>
      <p:pic>
        <p:nvPicPr>
          <p:cNvPr id="1220" name="Image" descr="Image"/>
          <p:cNvPicPr>
            <a:picLocks noChangeAspect="1"/>
          </p:cNvPicPr>
          <p:nvPr/>
        </p:nvPicPr>
        <p:blipFill>
          <a:blip r:embed="rId3">
            <a:extLst/>
          </a:blip>
          <a:stretch>
            <a:fillRect/>
          </a:stretch>
        </p:blipFill>
        <p:spPr>
          <a:xfrm>
            <a:off x="8427239" y="227520"/>
            <a:ext cx="435241" cy="429480"/>
          </a:xfrm>
          <a:prstGeom prst="rect">
            <a:avLst/>
          </a:prstGeom>
          <a:ln w="12700">
            <a:miter lim="400000"/>
          </a:ln>
        </p:spPr>
      </p:pic>
      <p:pic>
        <p:nvPicPr>
          <p:cNvPr id="1221" name="Picture 6" descr="Picture 6"/>
          <p:cNvPicPr>
            <a:picLocks noChangeAspect="1"/>
          </p:cNvPicPr>
          <p:nvPr/>
        </p:nvPicPr>
        <p:blipFill>
          <a:blip r:embed="rId4">
            <a:extLst/>
          </a:blip>
          <a:stretch>
            <a:fillRect/>
          </a:stretch>
        </p:blipFill>
        <p:spPr>
          <a:xfrm>
            <a:off x="4281280" y="408494"/>
            <a:ext cx="3865495" cy="406975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5" name="Line 1"/>
          <p:cNvSpPr/>
          <p:nvPr/>
        </p:nvSpPr>
        <p:spPr>
          <a:xfrm>
            <a:off x="7923239" y="2559959"/>
            <a:ext cx="4253041" cy="362"/>
          </a:xfrm>
          <a:prstGeom prst="line">
            <a:avLst/>
          </a:prstGeom>
          <a:ln w="19080">
            <a:solidFill>
              <a:srgbClr val="68C353"/>
            </a:solidFill>
          </a:ln>
        </p:spPr>
        <p:txBody>
          <a:bodyPr lIns="45719" rIns="45719"/>
          <a:lstStyle/>
          <a:p>
            <a:pPr/>
          </a:p>
        </p:txBody>
      </p:sp>
      <p:sp>
        <p:nvSpPr>
          <p:cNvPr id="1226" name="CustomShape 2"/>
          <p:cNvSpPr/>
          <p:nvPr/>
        </p:nvSpPr>
        <p:spPr>
          <a:xfrm rot="16200000">
            <a:off x="7860240" y="2521439"/>
            <a:ext cx="92881" cy="80281"/>
          </a:xfrm>
          <a:prstGeom prst="triangle">
            <a:avLst/>
          </a:prstGeom>
          <a:solidFill>
            <a:srgbClr val="68C353"/>
          </a:solidFill>
          <a:ln w="12700">
            <a:miter lim="400000"/>
          </a:ln>
        </p:spPr>
        <p:txBody>
          <a:bodyPr lIns="45719" rIns="45719"/>
          <a:lstStyle/>
          <a:p>
            <a:pPr/>
          </a:p>
        </p:txBody>
      </p:sp>
      <p:sp>
        <p:nvSpPr>
          <p:cNvPr id="1227" name="CustomShape 3"/>
          <p:cNvSpPr txBox="1"/>
          <p:nvPr/>
        </p:nvSpPr>
        <p:spPr>
          <a:xfrm>
            <a:off x="3566159" y="678959"/>
            <a:ext cx="3654000" cy="416484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90000"/>
              </a:lnSpc>
              <a:defRPr spc="-100" sz="2100">
                <a:solidFill>
                  <a:srgbClr val="00B050"/>
                </a:solidFill>
                <a:latin typeface="Rockwell Bold"/>
                <a:ea typeface="Rockwell Bold"/>
                <a:cs typeface="Rockwell Bold"/>
                <a:sym typeface="Rockwell Bold"/>
              </a:defRPr>
            </a:pPr>
            <a:r>
              <a:t>Byggeri, klima og miljø</a:t>
            </a:r>
            <a:endParaRPr spc="-1"/>
          </a:p>
          <a:p>
            <a:pPr>
              <a:lnSpc>
                <a:spcPct val="90000"/>
              </a:lnSpc>
              <a:defRPr spc="-1" sz="2100">
                <a:latin typeface="Rockwell"/>
                <a:ea typeface="Rockwell"/>
                <a:cs typeface="Rockwell"/>
                <a:sym typeface="Rockwell"/>
              </a:defRPr>
            </a:pPr>
          </a:p>
          <a:p>
            <a:pPr marL="323850" indent="-168910">
              <a:lnSpc>
                <a:spcPct val="115000"/>
              </a:lnSpc>
              <a:spcBef>
                <a:spcPts val="1500"/>
              </a:spcBef>
              <a:buClr>
                <a:srgbClr val="000000"/>
              </a:buClr>
              <a:buSzPct val="100000"/>
              <a:buFont typeface="Arial"/>
              <a:buChar char="•"/>
              <a:defRPr spc="-100" sz="1400">
                <a:latin typeface="Rockwell"/>
                <a:ea typeface="Rockwell"/>
                <a:cs typeface="Rockwell"/>
                <a:sym typeface="Rockwell"/>
              </a:defRPr>
            </a:pPr>
            <a:r>
              <a:t>10-15 % af de samlede udledninger af drivhusgasser kommer fra produktionen af traditionelle byggematerialer. </a:t>
            </a:r>
            <a:endParaRPr spc="-1"/>
          </a:p>
          <a:p>
            <a:pPr marL="323850" indent="-168910">
              <a:lnSpc>
                <a:spcPct val="115000"/>
              </a:lnSpc>
              <a:spcBef>
                <a:spcPts val="1500"/>
              </a:spcBef>
              <a:buClr>
                <a:srgbClr val="000000"/>
              </a:buClr>
              <a:buSzPct val="100000"/>
              <a:buFont typeface="Arial"/>
              <a:buChar char="•"/>
              <a:defRPr spc="-100" sz="1400">
                <a:latin typeface="Rockwell"/>
                <a:ea typeface="Rockwell"/>
                <a:cs typeface="Rockwell"/>
                <a:sym typeface="Rockwell"/>
              </a:defRPr>
            </a:pPr>
            <a:r>
              <a:t>Bygninger udleder 40 procent af vores samlede CO</a:t>
            </a:r>
            <a:r>
              <a:rPr sz="1000"/>
              <a:t>2</a:t>
            </a:r>
            <a:endParaRPr spc="-1" sz="1000"/>
          </a:p>
          <a:p>
            <a:pPr marL="323850" indent="-168910">
              <a:lnSpc>
                <a:spcPct val="115000"/>
              </a:lnSpc>
              <a:spcBef>
                <a:spcPts val="1500"/>
              </a:spcBef>
              <a:buClr>
                <a:srgbClr val="000000"/>
              </a:buClr>
              <a:buSzPct val="100000"/>
              <a:buFont typeface="Arial"/>
              <a:buChar char="•"/>
              <a:defRPr spc="-100" sz="1400">
                <a:latin typeface="Rockwell"/>
                <a:ea typeface="Rockwell"/>
                <a:cs typeface="Rockwell"/>
                <a:sym typeface="Rockwell"/>
              </a:defRPr>
            </a:pPr>
            <a:r>
              <a:t>Byggebranchen genererer ca. 40 procent af Danmarks affald.</a:t>
            </a:r>
            <a:endParaRPr spc="-1"/>
          </a:p>
        </p:txBody>
      </p:sp>
      <p:pic>
        <p:nvPicPr>
          <p:cNvPr id="1228" name="Screenshot 2019-09-30 at 14.39.35.png" descr="Screenshot 2019-09-30 at 14.39.35.png"/>
          <p:cNvPicPr>
            <a:picLocks noChangeAspect="1"/>
          </p:cNvPicPr>
          <p:nvPr/>
        </p:nvPicPr>
        <p:blipFill>
          <a:blip r:embed="rId3">
            <a:extLst/>
          </a:blip>
          <a:stretch>
            <a:fillRect/>
          </a:stretch>
        </p:blipFill>
        <p:spPr>
          <a:xfrm>
            <a:off x="-211681" y="0"/>
            <a:ext cx="3252241" cy="5141520"/>
          </a:xfrm>
          <a:prstGeom prst="rect">
            <a:avLst/>
          </a:prstGeom>
          <a:ln w="12700">
            <a:miter lim="400000"/>
          </a:ln>
        </p:spPr>
      </p:pic>
      <p:pic>
        <p:nvPicPr>
          <p:cNvPr id="1229" name="Image" descr="Image"/>
          <p:cNvPicPr>
            <a:picLocks noChangeAspect="1"/>
          </p:cNvPicPr>
          <p:nvPr/>
        </p:nvPicPr>
        <p:blipFill>
          <a:blip r:embed="rId4">
            <a:extLst/>
          </a:blip>
          <a:stretch>
            <a:fillRect/>
          </a:stretch>
        </p:blipFill>
        <p:spPr>
          <a:xfrm>
            <a:off x="8427239" y="227520"/>
            <a:ext cx="433441" cy="42768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3"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pic>
        <p:nvPicPr>
          <p:cNvPr id="1234" name="Picture 2" descr="Picture 2"/>
          <p:cNvPicPr>
            <a:picLocks noChangeAspect="1"/>
          </p:cNvPicPr>
          <p:nvPr/>
        </p:nvPicPr>
        <p:blipFill>
          <a:blip r:embed="rId4">
            <a:extLst/>
          </a:blip>
          <a:stretch>
            <a:fillRect/>
          </a:stretch>
        </p:blipFill>
        <p:spPr>
          <a:xfrm>
            <a:off x="1465194" y="-539978"/>
            <a:ext cx="6213612" cy="878711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8" name="Line 1"/>
          <p:cNvSpPr/>
          <p:nvPr/>
        </p:nvSpPr>
        <p:spPr>
          <a:xfrm>
            <a:off x="-3566160" y="2559959"/>
            <a:ext cx="4252681" cy="362"/>
          </a:xfrm>
          <a:prstGeom prst="line">
            <a:avLst/>
          </a:prstGeom>
          <a:ln w="19080">
            <a:solidFill>
              <a:srgbClr val="68C353"/>
            </a:solidFill>
          </a:ln>
        </p:spPr>
        <p:txBody>
          <a:bodyPr lIns="45719" rIns="45719"/>
          <a:lstStyle/>
          <a:p>
            <a:pPr/>
          </a:p>
        </p:txBody>
      </p:sp>
      <p:sp>
        <p:nvSpPr>
          <p:cNvPr id="1239" name="CustomShape 2"/>
          <p:cNvSpPr/>
          <p:nvPr/>
        </p:nvSpPr>
        <p:spPr>
          <a:xfrm rot="5400000">
            <a:off x="686160" y="2530439"/>
            <a:ext cx="92880" cy="80281"/>
          </a:xfrm>
          <a:prstGeom prst="triangle">
            <a:avLst/>
          </a:prstGeom>
          <a:solidFill>
            <a:srgbClr val="68C353"/>
          </a:solidFill>
          <a:ln w="12700">
            <a:miter lim="400000"/>
          </a:ln>
        </p:spPr>
        <p:txBody>
          <a:bodyPr lIns="45719" rIns="45719"/>
          <a:lstStyle/>
          <a:p>
            <a:pPr/>
          </a:p>
        </p:txBody>
      </p:sp>
      <p:pic>
        <p:nvPicPr>
          <p:cNvPr id="1240" name="Image" descr="Image"/>
          <p:cNvPicPr>
            <a:picLocks noChangeAspect="1"/>
          </p:cNvPicPr>
          <p:nvPr/>
        </p:nvPicPr>
        <p:blipFill>
          <a:blip r:embed="rId3">
            <a:extLst/>
          </a:blip>
          <a:stretch>
            <a:fillRect/>
          </a:stretch>
        </p:blipFill>
        <p:spPr>
          <a:xfrm>
            <a:off x="8433359" y="235080"/>
            <a:ext cx="433441" cy="427681"/>
          </a:xfrm>
          <a:prstGeom prst="rect">
            <a:avLst/>
          </a:prstGeom>
          <a:ln w="12700">
            <a:miter lim="400000"/>
          </a:ln>
        </p:spPr>
      </p:pic>
      <p:sp>
        <p:nvSpPr>
          <p:cNvPr id="1241" name="CustomShape 3"/>
          <p:cNvSpPr txBox="1"/>
          <p:nvPr/>
        </p:nvSpPr>
        <p:spPr>
          <a:xfrm>
            <a:off x="5579738" y="574577"/>
            <a:ext cx="2742841" cy="462528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103000"/>
              </a:lnSpc>
              <a:defRPr spc="-100" sz="2400">
                <a:solidFill>
                  <a:srgbClr val="00B050"/>
                </a:solidFill>
                <a:latin typeface="Rockwell Bold"/>
                <a:ea typeface="Rockwell Bold"/>
                <a:cs typeface="Rockwell Bold"/>
                <a:sym typeface="Rockwell Bold"/>
              </a:defRPr>
            </a:pPr>
            <a:r>
              <a:t>Affalds-forebyggelse</a:t>
            </a:r>
            <a:endParaRPr b="1" spc="-116" sz="2800">
              <a:latin typeface="+mn-lt"/>
              <a:ea typeface="+mn-ea"/>
              <a:cs typeface="+mn-cs"/>
              <a:sym typeface="Arial"/>
            </a:endParaRPr>
          </a:p>
          <a:p>
            <a:pPr>
              <a:lnSpc>
                <a:spcPct val="103000"/>
              </a:lnSpc>
              <a:defRPr spc="-1" sz="1600">
                <a:latin typeface="Rockwell"/>
                <a:ea typeface="Rockwell"/>
                <a:cs typeface="Rockwell"/>
                <a:sym typeface="Rockwell"/>
              </a:defRPr>
            </a:pPr>
          </a:p>
          <a:p>
            <a:pPr marL="345440" indent="-342900">
              <a:lnSpc>
                <a:spcPct val="103000"/>
              </a:lnSpc>
              <a:buClr>
                <a:srgbClr val="000000"/>
              </a:buClr>
              <a:buSzPct val="100000"/>
              <a:buFont typeface="Arial"/>
              <a:buChar char="•"/>
              <a:defRPr spc="-100" sz="1600">
                <a:latin typeface="Rockwell"/>
                <a:ea typeface="Rockwell"/>
                <a:cs typeface="Rockwell"/>
                <a:sym typeface="Rockwell"/>
              </a:defRPr>
            </a:pPr>
            <a:r>
              <a:t>Renovering og reparation</a:t>
            </a:r>
            <a:br/>
            <a:endParaRPr spc="-1"/>
          </a:p>
          <a:p>
            <a:pPr marL="345440" indent="-342900">
              <a:lnSpc>
                <a:spcPct val="103000"/>
              </a:lnSpc>
              <a:buClr>
                <a:srgbClr val="000000"/>
              </a:buClr>
              <a:buSzPct val="100000"/>
              <a:buFont typeface="Arial"/>
              <a:buChar char="•"/>
              <a:defRPr spc="-100" sz="1600">
                <a:latin typeface="Rockwell"/>
                <a:ea typeface="Rockwell"/>
                <a:cs typeface="Rockwell"/>
                <a:sym typeface="Rockwell"/>
              </a:defRPr>
            </a:pPr>
            <a:r>
              <a:t>Omhyggelig opmåling og bestilling</a:t>
            </a:r>
            <a:br/>
            <a:endParaRPr spc="-1"/>
          </a:p>
          <a:p>
            <a:pPr marL="342900" indent="-342900">
              <a:lnSpc>
                <a:spcPct val="103000"/>
              </a:lnSpc>
              <a:buSzPct val="100000"/>
              <a:buFont typeface="Arial"/>
              <a:buChar char="•"/>
              <a:defRPr spc="-100" sz="1600">
                <a:latin typeface="Rockwell"/>
                <a:ea typeface="Rockwell"/>
                <a:cs typeface="Rockwell"/>
                <a:sym typeface="Rockwell"/>
              </a:defRPr>
            </a:pPr>
            <a:r>
              <a:t>Designstrategier</a:t>
            </a:r>
            <a:br/>
            <a:endParaRPr spc="-1"/>
          </a:p>
          <a:p>
            <a:pPr marL="342900" indent="-342900">
              <a:lnSpc>
                <a:spcPct val="103000"/>
              </a:lnSpc>
              <a:buSzPct val="100000"/>
              <a:buFont typeface="Arial"/>
              <a:buChar char="•"/>
              <a:defRPr spc="-100" sz="1600">
                <a:latin typeface="Rockwell"/>
                <a:ea typeface="Rockwell"/>
                <a:cs typeface="Rockwell"/>
                <a:sym typeface="Rockwell"/>
              </a:defRPr>
            </a:pPr>
            <a:r>
              <a:t>Helhedstænkning i materialevalget</a:t>
            </a:r>
            <a:endParaRPr spc="-1"/>
          </a:p>
        </p:txBody>
      </p:sp>
      <p:pic>
        <p:nvPicPr>
          <p:cNvPr id="1242" name="Picture 1" descr="Picture 1"/>
          <p:cNvPicPr>
            <a:picLocks noChangeAspect="1"/>
          </p:cNvPicPr>
          <p:nvPr/>
        </p:nvPicPr>
        <p:blipFill>
          <a:blip r:embed="rId4">
            <a:extLst/>
          </a:blip>
          <a:srcRect l="18461" t="0" r="5392" b="0"/>
          <a:stretch>
            <a:fillRect/>
          </a:stretch>
        </p:blipFill>
        <p:spPr>
          <a:xfrm>
            <a:off x="-728870" y="8103"/>
            <a:ext cx="5937480" cy="514944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6" name="Line 1"/>
          <p:cNvSpPr/>
          <p:nvPr/>
        </p:nvSpPr>
        <p:spPr>
          <a:xfrm>
            <a:off x="7995239" y="2571479"/>
            <a:ext cx="4253041" cy="362"/>
          </a:xfrm>
          <a:prstGeom prst="line">
            <a:avLst/>
          </a:prstGeom>
          <a:ln w="19080">
            <a:solidFill>
              <a:srgbClr val="68C353"/>
            </a:solidFill>
          </a:ln>
        </p:spPr>
        <p:txBody>
          <a:bodyPr lIns="45719" rIns="45719"/>
          <a:lstStyle/>
          <a:p>
            <a:pPr/>
          </a:p>
        </p:txBody>
      </p:sp>
      <p:sp>
        <p:nvSpPr>
          <p:cNvPr id="1247" name="CustomShape 2"/>
          <p:cNvSpPr/>
          <p:nvPr/>
        </p:nvSpPr>
        <p:spPr>
          <a:xfrm rot="16200000">
            <a:off x="7968239" y="2532599"/>
            <a:ext cx="92882" cy="80281"/>
          </a:xfrm>
          <a:prstGeom prst="triangle">
            <a:avLst/>
          </a:prstGeom>
          <a:solidFill>
            <a:srgbClr val="68C353"/>
          </a:solidFill>
          <a:ln w="12700">
            <a:miter lim="400000"/>
          </a:ln>
        </p:spPr>
        <p:txBody>
          <a:bodyPr lIns="45719" rIns="45719"/>
          <a:lstStyle/>
          <a:p>
            <a:pPr/>
          </a:p>
        </p:txBody>
      </p:sp>
      <p:sp>
        <p:nvSpPr>
          <p:cNvPr id="1248" name="CustomShape 3"/>
          <p:cNvSpPr txBox="1"/>
          <p:nvPr/>
        </p:nvSpPr>
        <p:spPr>
          <a:xfrm>
            <a:off x="3632520" y="780848"/>
            <a:ext cx="4342843" cy="3345120"/>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defTabSz="813816">
              <a:lnSpc>
                <a:spcPct val="81000"/>
              </a:lnSpc>
              <a:defRPr spc="-89" sz="1691">
                <a:solidFill>
                  <a:srgbClr val="00B050"/>
                </a:solidFill>
                <a:latin typeface="Rockwell Bold"/>
                <a:ea typeface="Rockwell Bold"/>
                <a:cs typeface="Rockwell Bold"/>
                <a:sym typeface="Rockwell Bold"/>
              </a:defRPr>
            </a:pPr>
            <a:r>
              <a:t>Direkte genanvendelse</a:t>
            </a:r>
            <a:endParaRPr spc="-74" sz="1424"/>
          </a:p>
          <a:p>
            <a:pPr defTabSz="813816">
              <a:lnSpc>
                <a:spcPct val="92700"/>
              </a:lnSpc>
              <a:defRPr spc="0" sz="1869">
                <a:latin typeface="Rockwell"/>
                <a:ea typeface="Rockwell"/>
                <a:cs typeface="Rockwell"/>
                <a:sym typeface="Rockwell"/>
              </a:defRPr>
            </a:pPr>
          </a:p>
          <a:p>
            <a:pPr marL="305180" indent="-305180" defTabSz="813816">
              <a:lnSpc>
                <a:spcPct val="92700"/>
              </a:lnSpc>
              <a:buSzPct val="100000"/>
              <a:buFont typeface="Arial"/>
              <a:buChar char="•"/>
              <a:defRPr spc="0" sz="1691">
                <a:latin typeface="Rockwell"/>
                <a:ea typeface="Rockwell"/>
                <a:cs typeface="Rockwell"/>
                <a:sym typeface="Rockwell"/>
              </a:defRPr>
            </a:pPr>
          </a:p>
          <a:p>
            <a:pPr marL="305180" indent="-305180" defTabSz="813816">
              <a:lnSpc>
                <a:spcPct val="92700"/>
              </a:lnSpc>
              <a:buSzPct val="100000"/>
              <a:buFont typeface="Arial"/>
              <a:buChar char="•"/>
              <a:defRPr spc="-89" sz="1513">
                <a:latin typeface="Rockwell"/>
                <a:ea typeface="Rockwell"/>
                <a:cs typeface="Rockwell"/>
                <a:sym typeface="Rockwell"/>
              </a:defRPr>
            </a:pPr>
            <a:r>
              <a:t>Vinduer og døre</a:t>
            </a:r>
            <a:br/>
            <a:endParaRPr spc="0" sz="1691"/>
          </a:p>
          <a:p>
            <a:pPr marL="307441" indent="-305180" defTabSz="813816">
              <a:lnSpc>
                <a:spcPct val="92700"/>
              </a:lnSpc>
              <a:buClr>
                <a:srgbClr val="000000"/>
              </a:buClr>
              <a:buSzPct val="100000"/>
              <a:buFont typeface="Arial"/>
              <a:buChar char="•"/>
              <a:defRPr spc="-89" sz="1513">
                <a:latin typeface="Rockwell"/>
                <a:ea typeface="Rockwell"/>
                <a:cs typeface="Rockwell"/>
                <a:sym typeface="Rockwell"/>
              </a:defRPr>
            </a:pPr>
            <a:r>
              <a:t>Paneler</a:t>
            </a:r>
            <a:br/>
            <a:endParaRPr spc="0" sz="1691"/>
          </a:p>
          <a:p>
            <a:pPr marL="307441" indent="-305180" defTabSz="813816">
              <a:lnSpc>
                <a:spcPct val="92700"/>
              </a:lnSpc>
              <a:buClr>
                <a:srgbClr val="000000"/>
              </a:buClr>
              <a:buSzPct val="100000"/>
              <a:buFont typeface="Arial"/>
              <a:buChar char="•"/>
              <a:defRPr spc="-89" sz="1513">
                <a:latin typeface="Rockwell"/>
                <a:ea typeface="Rockwell"/>
                <a:cs typeface="Rockwell"/>
                <a:sym typeface="Rockwell"/>
              </a:defRPr>
            </a:pPr>
            <a:r>
              <a:t>El- og VVS-installationer</a:t>
            </a:r>
            <a:br/>
            <a:endParaRPr spc="0" sz="1691"/>
          </a:p>
          <a:p>
            <a:pPr marL="307441" indent="-305180" defTabSz="813816">
              <a:lnSpc>
                <a:spcPct val="92700"/>
              </a:lnSpc>
              <a:buClr>
                <a:srgbClr val="000000"/>
              </a:buClr>
              <a:buSzPct val="100000"/>
              <a:buFont typeface="Arial"/>
              <a:buChar char="•"/>
              <a:defRPr spc="-89" sz="1513">
                <a:latin typeface="Rockwell"/>
                <a:ea typeface="Rockwell"/>
                <a:cs typeface="Rockwell"/>
                <a:sym typeface="Rockwell"/>
              </a:defRPr>
            </a:pPr>
            <a:r>
              <a:t>Tømmer, gulvbrædder mm.</a:t>
            </a:r>
            <a:br/>
            <a:endParaRPr spc="0" sz="1691"/>
          </a:p>
          <a:p>
            <a:pPr marL="307441" indent="-305180" defTabSz="813816">
              <a:lnSpc>
                <a:spcPct val="92700"/>
              </a:lnSpc>
              <a:buClr>
                <a:srgbClr val="000000"/>
              </a:buClr>
              <a:buSzPct val="100000"/>
              <a:buFont typeface="Arial"/>
              <a:buChar char="•"/>
              <a:defRPr spc="-89" sz="1513">
                <a:latin typeface="Rockwell"/>
                <a:ea typeface="Rockwell"/>
                <a:cs typeface="Rockwell"/>
                <a:sym typeface="Rockwell"/>
              </a:defRPr>
            </a:pPr>
            <a:r>
              <a:t>Mursten</a:t>
            </a:r>
            <a:endParaRPr spc="0" sz="1691"/>
          </a:p>
          <a:p>
            <a:pPr defTabSz="813816">
              <a:lnSpc>
                <a:spcPct val="92700"/>
              </a:lnSpc>
              <a:defRPr spc="0" sz="1691">
                <a:latin typeface="Rockwell"/>
                <a:ea typeface="Rockwell"/>
                <a:cs typeface="Rockwell"/>
                <a:sym typeface="Rockwell"/>
              </a:defRPr>
            </a:pPr>
          </a:p>
        </p:txBody>
      </p:sp>
      <p:pic>
        <p:nvPicPr>
          <p:cNvPr id="1249" name="Screenshot 2019-09-30 at 14.39.35.png" descr="Screenshot 2019-09-30 at 14.39.35.png"/>
          <p:cNvPicPr>
            <a:picLocks noChangeAspect="1"/>
          </p:cNvPicPr>
          <p:nvPr/>
        </p:nvPicPr>
        <p:blipFill>
          <a:blip r:embed="rId3">
            <a:extLst/>
          </a:blip>
          <a:stretch>
            <a:fillRect/>
          </a:stretch>
        </p:blipFill>
        <p:spPr>
          <a:xfrm rot="5400000">
            <a:off x="-1090441" y="1059480"/>
            <a:ext cx="5141521" cy="3022201"/>
          </a:xfrm>
          <a:prstGeom prst="rect">
            <a:avLst/>
          </a:prstGeom>
          <a:ln w="12700">
            <a:miter lim="400000"/>
          </a:ln>
        </p:spPr>
      </p:pic>
      <p:pic>
        <p:nvPicPr>
          <p:cNvPr id="1250" name="Image" descr="Image"/>
          <p:cNvPicPr>
            <a:picLocks noChangeAspect="1"/>
          </p:cNvPicPr>
          <p:nvPr/>
        </p:nvPicPr>
        <p:blipFill>
          <a:blip r:embed="rId4">
            <a:extLst/>
          </a:blip>
          <a:stretch>
            <a:fillRect/>
          </a:stretch>
        </p:blipFill>
        <p:spPr>
          <a:xfrm>
            <a:off x="8427239" y="227520"/>
            <a:ext cx="433441" cy="42768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8"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4"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pic>
        <p:nvPicPr>
          <p:cNvPr id="1255" name="Screenshot 2021-02-08 at 17.16.52.png" descr="Screenshot 2021-02-08 at 17.16.52.png">
            <a:hlinkClick r:id="rId4" invalidUrl="" action="" tgtFrame="" tooltip="" history="1" highlightClick="0" endSnd="0"/>
          </p:cNvPr>
          <p:cNvPicPr>
            <a:picLocks noChangeAspect="1"/>
          </p:cNvPicPr>
          <p:nvPr/>
        </p:nvPicPr>
        <p:blipFill>
          <a:blip r:embed="rId5">
            <a:extLst/>
          </a:blip>
          <a:stretch>
            <a:fillRect/>
          </a:stretch>
        </p:blipFill>
        <p:spPr>
          <a:xfrm>
            <a:off x="19814" y="-1"/>
            <a:ext cx="9104372" cy="51435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9" name="Screenshot 2019-09-30 at 14.39.35.png" descr="Screenshot 2019-09-30 at 14.39.35.png"/>
          <p:cNvPicPr>
            <a:picLocks noChangeAspect="1"/>
          </p:cNvPicPr>
          <p:nvPr/>
        </p:nvPicPr>
        <p:blipFill>
          <a:blip r:embed="rId3">
            <a:extLst/>
          </a:blip>
          <a:srcRect l="0" t="0" r="54590" b="0"/>
          <a:stretch>
            <a:fillRect/>
          </a:stretch>
        </p:blipFill>
        <p:spPr>
          <a:xfrm>
            <a:off x="6029640" y="0"/>
            <a:ext cx="3112201" cy="5141160"/>
          </a:xfrm>
          <a:prstGeom prst="rect">
            <a:avLst/>
          </a:prstGeom>
          <a:ln w="12700">
            <a:miter lim="400000"/>
          </a:ln>
        </p:spPr>
      </p:pic>
      <p:pic>
        <p:nvPicPr>
          <p:cNvPr id="1260" name="Image" descr="Image"/>
          <p:cNvPicPr>
            <a:picLocks noChangeAspect="1"/>
          </p:cNvPicPr>
          <p:nvPr/>
        </p:nvPicPr>
        <p:blipFill>
          <a:blip r:embed="rId4">
            <a:extLst/>
          </a:blip>
          <a:stretch>
            <a:fillRect/>
          </a:stretch>
        </p:blipFill>
        <p:spPr>
          <a:xfrm>
            <a:off x="8433359" y="235080"/>
            <a:ext cx="433441" cy="427681"/>
          </a:xfrm>
          <a:prstGeom prst="rect">
            <a:avLst/>
          </a:prstGeom>
          <a:ln w="12700">
            <a:miter lim="400000"/>
          </a:ln>
        </p:spPr>
      </p:pic>
      <p:sp>
        <p:nvSpPr>
          <p:cNvPr id="1261" name="CustomShape 3"/>
          <p:cNvSpPr txBox="1"/>
          <p:nvPr/>
        </p:nvSpPr>
        <p:spPr>
          <a:xfrm>
            <a:off x="505379" y="488042"/>
            <a:ext cx="4450903" cy="4331715"/>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defTabSz="886968">
              <a:lnSpc>
                <a:spcPct val="81000"/>
              </a:lnSpc>
              <a:defRPr spc="-97" sz="2910">
                <a:solidFill>
                  <a:srgbClr val="68C353"/>
                </a:solidFill>
                <a:latin typeface="Rockwell Bold"/>
                <a:ea typeface="Rockwell Bold"/>
                <a:cs typeface="Rockwell Bold"/>
                <a:sym typeface="Rockwell Bold"/>
              </a:defRPr>
            </a:pPr>
            <a:r>
              <a:t>Bortskaffelse</a:t>
            </a:r>
            <a:endParaRPr b="1" spc="-51" sz="1552">
              <a:latin typeface="+mn-lt"/>
              <a:ea typeface="+mn-ea"/>
              <a:cs typeface="+mn-cs"/>
              <a:sym typeface="Arial"/>
            </a:endParaRPr>
          </a:p>
          <a:p>
            <a:pPr defTabSz="886968">
              <a:lnSpc>
                <a:spcPct val="92700"/>
              </a:lnSpc>
              <a:defRPr spc="0" sz="2328">
                <a:latin typeface="Rockwell"/>
                <a:ea typeface="Rockwell"/>
                <a:cs typeface="Rockwell"/>
                <a:sym typeface="Rockwell"/>
              </a:defRPr>
            </a:pPr>
          </a:p>
          <a:p>
            <a:pPr marL="333228" indent="-332613" defTabSz="886968">
              <a:lnSpc>
                <a:spcPct val="92700"/>
              </a:lnSpc>
              <a:buClr>
                <a:srgbClr val="000000"/>
              </a:buClr>
              <a:buSzPct val="100000"/>
              <a:buFont typeface="Arial"/>
              <a:buChar char="•"/>
              <a:defRPr spc="-97" sz="1746">
                <a:latin typeface="Rockwell"/>
                <a:ea typeface="Rockwell"/>
                <a:cs typeface="Rockwell"/>
                <a:sym typeface="Rockwell"/>
              </a:defRPr>
            </a:pPr>
            <a:r>
              <a:t>Affald fra byggeri og anlæg udgør 41% af alt affald i Danmark </a:t>
            </a:r>
            <a:endParaRPr spc="0" sz="1940"/>
          </a:p>
          <a:p>
            <a:pPr marL="332613" indent="-332613" defTabSz="886968">
              <a:lnSpc>
                <a:spcPct val="92700"/>
              </a:lnSpc>
              <a:buSzPct val="100000"/>
              <a:buFont typeface="Arial"/>
              <a:buChar char="•"/>
              <a:defRPr spc="0" sz="1940">
                <a:latin typeface="Rockwell"/>
                <a:ea typeface="Rockwell"/>
                <a:cs typeface="Rockwell"/>
                <a:sym typeface="Rockwell"/>
              </a:defRPr>
            </a:pPr>
          </a:p>
          <a:p>
            <a:pPr marL="333228" indent="-332613" defTabSz="886968">
              <a:lnSpc>
                <a:spcPct val="92700"/>
              </a:lnSpc>
              <a:buClr>
                <a:srgbClr val="000000"/>
              </a:buClr>
              <a:buSzPct val="100000"/>
              <a:buFont typeface="Arial"/>
              <a:buChar char="•"/>
              <a:defRPr spc="-97" sz="1746">
                <a:latin typeface="Rockwell"/>
                <a:ea typeface="Rockwell"/>
                <a:cs typeface="Rockwell"/>
                <a:sym typeface="Rockwell"/>
              </a:defRPr>
            </a:pPr>
            <a:r>
              <a:t>45% af byggeaffaldet er beton, tegl, keramik mv</a:t>
            </a:r>
            <a:endParaRPr spc="0" sz="1940"/>
          </a:p>
          <a:p>
            <a:pPr marL="332613" indent="-332613" defTabSz="886968">
              <a:lnSpc>
                <a:spcPct val="92700"/>
              </a:lnSpc>
              <a:buSzPct val="100000"/>
              <a:buFont typeface="Arial"/>
              <a:buChar char="•"/>
              <a:defRPr spc="0" sz="1940">
                <a:latin typeface="Rockwell"/>
                <a:ea typeface="Rockwell"/>
                <a:cs typeface="Rockwell"/>
                <a:sym typeface="Rockwell"/>
              </a:defRPr>
            </a:pPr>
          </a:p>
          <a:p>
            <a:pPr marL="333228" indent="-332613" defTabSz="886968">
              <a:lnSpc>
                <a:spcPct val="92700"/>
              </a:lnSpc>
              <a:buClr>
                <a:srgbClr val="000000"/>
              </a:buClr>
              <a:buSzPct val="100000"/>
              <a:buFont typeface="Arial"/>
              <a:buChar char="•"/>
              <a:defRPr spc="-97" sz="1746">
                <a:latin typeface="Rockwell"/>
                <a:ea typeface="Rockwell"/>
                <a:cs typeface="Rockwell"/>
                <a:sym typeface="Rockwell"/>
              </a:defRPr>
            </a:pPr>
            <a:r>
              <a:t>25% er asfalt og lign. produkter</a:t>
            </a:r>
            <a:endParaRPr spc="0" sz="1940"/>
          </a:p>
          <a:p>
            <a:pPr marL="332613" indent="-332613" defTabSz="886968">
              <a:lnSpc>
                <a:spcPct val="92700"/>
              </a:lnSpc>
              <a:buSzPct val="100000"/>
              <a:buFont typeface="Arial"/>
              <a:buChar char="•"/>
              <a:defRPr spc="0" sz="1940">
                <a:latin typeface="Rockwell"/>
                <a:ea typeface="Rockwell"/>
                <a:cs typeface="Rockwell"/>
                <a:sym typeface="Rockwell"/>
              </a:defRPr>
            </a:pPr>
          </a:p>
          <a:p>
            <a:pPr marL="333228" indent="-332613" defTabSz="886968">
              <a:lnSpc>
                <a:spcPct val="92700"/>
              </a:lnSpc>
              <a:buClr>
                <a:srgbClr val="000000"/>
              </a:buClr>
              <a:buSzPct val="100000"/>
              <a:buFont typeface="Arial"/>
              <a:buChar char="•"/>
              <a:defRPr spc="-97" sz="1746">
                <a:latin typeface="Rockwell"/>
                <a:ea typeface="Rockwell"/>
                <a:cs typeface="Rockwell"/>
                <a:sym typeface="Rockwell"/>
              </a:defRPr>
            </a:pPr>
            <a:r>
              <a:t>5 % af byggeaffaldet i Danmark går til deponi</a:t>
            </a:r>
            <a:endParaRPr spc="0" sz="1940"/>
          </a:p>
          <a:p>
            <a:pPr marL="332613" indent="-332613" defTabSz="886968">
              <a:lnSpc>
                <a:spcPct val="92700"/>
              </a:lnSpc>
              <a:buSzPct val="100000"/>
              <a:buFont typeface="Arial"/>
              <a:buChar char="•"/>
              <a:defRPr spc="0" sz="1940">
                <a:latin typeface="Rockwell"/>
                <a:ea typeface="Rockwell"/>
                <a:cs typeface="Rockwell"/>
                <a:sym typeface="Rockwell"/>
              </a:defRPr>
            </a:pPr>
          </a:p>
          <a:p>
            <a:pPr marL="333228" indent="-332613" defTabSz="886968">
              <a:lnSpc>
                <a:spcPct val="92700"/>
              </a:lnSpc>
              <a:buClr>
                <a:srgbClr val="000000"/>
              </a:buClr>
              <a:buSzPct val="100000"/>
              <a:buFont typeface="Arial"/>
              <a:buChar char="•"/>
              <a:defRPr spc="-97" sz="1746">
                <a:latin typeface="Rockwell"/>
                <a:ea typeface="Rockwell"/>
                <a:cs typeface="Rockwell"/>
                <a:sym typeface="Rockwell"/>
              </a:defRPr>
            </a:pPr>
            <a:r>
              <a:t>6 % går til forbrænding</a:t>
            </a:r>
            <a:endParaRPr spc="0" sz="1940"/>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5" name="CustomShape 1"/>
          <p:cNvSpPr txBox="1"/>
          <p:nvPr/>
        </p:nvSpPr>
        <p:spPr>
          <a:xfrm>
            <a:off x="285919" y="274690"/>
            <a:ext cx="6270121" cy="54061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800">
                <a:solidFill>
                  <a:srgbClr val="00B050"/>
                </a:solidFill>
                <a:latin typeface="Rockwell Bold"/>
                <a:ea typeface="Rockwell Bold"/>
                <a:cs typeface="Rockwell Bold"/>
                <a:sym typeface="Rockwell Bold"/>
              </a:defRPr>
            </a:lvl1pPr>
          </a:lstStyle>
          <a:p>
            <a:pPr/>
            <a:r>
              <a:t>Genbrug </a:t>
            </a:r>
          </a:p>
        </p:txBody>
      </p:sp>
      <p:pic>
        <p:nvPicPr>
          <p:cNvPr id="1266"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pic>
        <p:nvPicPr>
          <p:cNvPr id="1267" name="Billede 6" descr="Billede 6"/>
          <p:cNvPicPr>
            <a:picLocks noChangeAspect="1"/>
          </p:cNvPicPr>
          <p:nvPr/>
        </p:nvPicPr>
        <p:blipFill>
          <a:blip r:embed="rId4">
            <a:extLst/>
          </a:blip>
          <a:stretch>
            <a:fillRect/>
          </a:stretch>
        </p:blipFill>
        <p:spPr>
          <a:xfrm>
            <a:off x="2192995" y="716351"/>
            <a:ext cx="5678945" cy="3900845"/>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990000"/>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990000"/>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